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82" r:id="rId2"/>
    <p:sldId id="257" r:id="rId3"/>
    <p:sldId id="258" r:id="rId4"/>
    <p:sldId id="259" r:id="rId5"/>
    <p:sldId id="302" r:id="rId6"/>
    <p:sldId id="299" r:id="rId7"/>
    <p:sldId id="264" r:id="rId8"/>
    <p:sldId id="335" r:id="rId9"/>
    <p:sldId id="336" r:id="rId10"/>
    <p:sldId id="286" r:id="rId11"/>
    <p:sldId id="288" r:id="rId12"/>
    <p:sldId id="334" r:id="rId13"/>
    <p:sldId id="283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DA2"/>
    <a:srgbClr val="FFFFFF"/>
    <a:srgbClr val="C13F3F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6357" autoAdjust="0"/>
  </p:normalViewPr>
  <p:slideViewPr>
    <p:cSldViewPr>
      <p:cViewPr varScale="1">
        <p:scale>
          <a:sx n="159" d="100"/>
          <a:sy n="159" d="100"/>
        </p:scale>
        <p:origin x="484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8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21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80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300" b="1" cap="small" dirty="0"/>
              <a:t>City of Chowchilla</a:t>
            </a:r>
            <a:br>
              <a:rPr lang="en-US" sz="3200" b="1" cap="small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April 23, 2024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Dr. Jeff Tilton, Senior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7AC22-275C-4F33-D336-47F31A2AD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63171"/>
            <a:ext cx="6849573" cy="3274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13F3F"/>
                </a:solidFill>
              </a:rPr>
              <a:t>How do you describe or name the area where you live?</a:t>
            </a:r>
            <a:endParaRPr sz="2000" b="1" dirty="0">
              <a:solidFill>
                <a:srgbClr val="C13F3F"/>
              </a:solidFill>
            </a:endParaRP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13F3F"/>
                </a:solidFill>
              </a:rPr>
              <a:t>What other neighborhoods are there?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School attendance boundaries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2C83A-6F03-BABA-F58A-260C50F4C731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April 23, 2024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60C44-5C53-32B9-D699-3B1212B9F059}"/>
              </a:ext>
            </a:extLst>
          </p:cNvPr>
          <p:cNvSpPr/>
          <p:nvPr/>
        </p:nvSpPr>
        <p:spPr>
          <a:xfrm>
            <a:off x="609600" y="1760415"/>
            <a:ext cx="8001000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Communities of Interest</a:t>
            </a:r>
            <a:endParaRPr dirty="0"/>
          </a:p>
        </p:txBody>
      </p:sp>
      <p:sp>
        <p:nvSpPr>
          <p:cNvPr id="175" name="Google Shape;175;p6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838050" y="1200425"/>
            <a:ext cx="7620300" cy="431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1800" dirty="0">
                <a:solidFill>
                  <a:srgbClr val="002060"/>
                </a:solidFill>
              </a:rPr>
              <a:t>California Elections Code Section 21130(c)(2):</a:t>
            </a:r>
            <a:endParaRPr sz="18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 b="1" dirty="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 dirty="0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 dirty="0">
                <a:solidFill>
                  <a:srgbClr val="C13F3F"/>
                </a:solidFill>
              </a:rPr>
              <a:t>.</a:t>
            </a:r>
            <a:r>
              <a:rPr lang="en-US" sz="2000" b="1" dirty="0"/>
              <a:t> </a:t>
            </a:r>
            <a:endParaRPr sz="2000" b="1" dirty="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rgbClr val="002060"/>
                </a:solidFill>
              </a:rPr>
              <a:t>The shared interests may include (but are not limited to):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public policy concerns such as education, public safety, public health, environment, housing, transportation, and access to social services. cultural districts; 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socioeconomic characteristics;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Similar voter registration rates and participation rates; and /or</a:t>
            </a:r>
          </a:p>
          <a:p>
            <a:pPr marL="342900" lvl="1" indent="-342900">
              <a:buSzPts val="1400"/>
            </a:pPr>
            <a:r>
              <a:rPr lang="en-US" sz="1800" dirty="0">
                <a:solidFill>
                  <a:srgbClr val="002060"/>
                </a:solidFill>
              </a:rPr>
              <a:t>Shared histories.</a:t>
            </a:r>
            <a:endParaRPr lang="en-US"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 dirty="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65;p5">
            <a:extLst>
              <a:ext uri="{FF2B5EF4-FFF2-40B4-BE49-F238E27FC236}">
                <a16:creationId xmlns:a16="http://schemas.microsoft.com/office/drawing/2014/main" id="{8624B3AD-D669-1DDE-C3E3-435B24102C5D}"/>
              </a:ext>
            </a:extLst>
          </p:cNvPr>
          <p:cNvSpPr txBox="1"/>
          <p:nvPr/>
        </p:nvSpPr>
        <p:spPr>
          <a:xfrm>
            <a:off x="1447800" y="5578591"/>
            <a:ext cx="6400800" cy="6462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E699890-3346-7884-D5F3-EB1CBC181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Your Turn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273200"/>
            <a:ext cx="7767300" cy="50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What area do you consider your neighborhood?</a:t>
            </a:r>
            <a:endParaRPr sz="2400" b="1" dirty="0">
              <a:solidFill>
                <a:srgbClr val="C00000"/>
              </a:solidFill>
            </a:endParaRPr>
          </a:p>
          <a:p>
            <a:pPr lvl="0" algn="l" rtl="0">
              <a:spcBef>
                <a:spcPts val="7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What are your “communities of interest”?</a:t>
            </a:r>
          </a:p>
          <a:p>
            <a:pPr marL="0" indent="0">
              <a:buSzPts val="1200"/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SzPts val="1200"/>
              <a:buNone/>
            </a:pPr>
            <a:r>
              <a:rPr lang="en-US" sz="1800" b="1" dirty="0">
                <a:solidFill>
                  <a:srgbClr val="002060"/>
                </a:solidFill>
              </a:rPr>
              <a:t>For each answer, please provide:</a:t>
            </a:r>
          </a:p>
          <a:p>
            <a:pPr lvl="1">
              <a:buSzPts val="1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Geographic boundaries</a:t>
            </a:r>
          </a:p>
          <a:p>
            <a:pPr lvl="1">
              <a:buSzPts val="12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The history or defining shared characteristic of the area</a:t>
            </a:r>
          </a:p>
          <a:p>
            <a:pPr marL="0" indent="0" algn="ctr">
              <a:buSzPts val="1200"/>
              <a:buNone/>
            </a:pPr>
            <a:r>
              <a:rPr lang="en-US" sz="16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</a:p>
          <a:p>
            <a:pPr marL="0" indent="0" algn="ctr">
              <a:buSzPts val="1200"/>
              <a:buNone/>
            </a:pPr>
            <a:endParaRPr lang="en-US" sz="1600" i="1" dirty="0">
              <a:solidFill>
                <a:srgbClr val="002060"/>
              </a:solidFill>
            </a:endParaRPr>
          </a:p>
          <a:p>
            <a:pPr>
              <a:buSzPts val="1200"/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C00000"/>
                </a:solidFill>
              </a:rPr>
              <a:t>Any other questions about the process, criteria, maps, or any other part of this process?</a:t>
            </a: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Graphic 1" descr="House outline">
            <a:extLst>
              <a:ext uri="{FF2B5EF4-FFF2-40B4-BE49-F238E27FC236}">
                <a16:creationId xmlns:a16="http://schemas.microsoft.com/office/drawing/2014/main" id="{2EE5800E-1875-5882-9854-6EB3CCB2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853" y="5214738"/>
            <a:ext cx="728862" cy="728862"/>
          </a:xfrm>
          <a:prstGeom prst="rect">
            <a:avLst/>
          </a:prstGeom>
        </p:spPr>
      </p:pic>
      <p:pic>
        <p:nvPicPr>
          <p:cNvPr id="3" name="Graphic 2" descr="Home outline">
            <a:extLst>
              <a:ext uri="{FF2B5EF4-FFF2-40B4-BE49-F238E27FC236}">
                <a16:creationId xmlns:a16="http://schemas.microsoft.com/office/drawing/2014/main" id="{A8DB36F3-3DB0-D01B-310A-A2AD92C40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3792" y="5214738"/>
            <a:ext cx="728862" cy="728862"/>
          </a:xfrm>
          <a:prstGeom prst="rect">
            <a:avLst/>
          </a:prstGeom>
        </p:spPr>
      </p:pic>
      <p:pic>
        <p:nvPicPr>
          <p:cNvPr id="4" name="Graphic 3" descr="Store outline">
            <a:extLst>
              <a:ext uri="{FF2B5EF4-FFF2-40B4-BE49-F238E27FC236}">
                <a16:creationId xmlns:a16="http://schemas.microsoft.com/office/drawing/2014/main" id="{F40F585B-CC94-0C57-A37E-5F335A518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4741" y="5214738"/>
            <a:ext cx="728862" cy="728862"/>
          </a:xfrm>
          <a:prstGeom prst="rect">
            <a:avLst/>
          </a:prstGeom>
        </p:spPr>
      </p:pic>
      <p:pic>
        <p:nvPicPr>
          <p:cNvPr id="5" name="Graphic 4" descr="Playground outline">
            <a:extLst>
              <a:ext uri="{FF2B5EF4-FFF2-40B4-BE49-F238E27FC236}">
                <a16:creationId xmlns:a16="http://schemas.microsoft.com/office/drawing/2014/main" id="{A12FEB53-CBE1-A80F-F0F4-A7CFA1FD8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9391" y="5217546"/>
            <a:ext cx="723247" cy="723247"/>
          </a:xfrm>
          <a:prstGeom prst="rect">
            <a:avLst/>
          </a:prstGeom>
        </p:spPr>
      </p:pic>
      <p:pic>
        <p:nvPicPr>
          <p:cNvPr id="6" name="Graphic 5" descr="Park scene outline">
            <a:extLst>
              <a:ext uri="{FF2B5EF4-FFF2-40B4-BE49-F238E27FC236}">
                <a16:creationId xmlns:a16="http://schemas.microsoft.com/office/drawing/2014/main" id="{B719C08D-431B-4C38-4408-417F48AD2F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6800" y="5214738"/>
            <a:ext cx="728862" cy="728862"/>
          </a:xfrm>
          <a:prstGeom prst="rect">
            <a:avLst/>
          </a:prstGeom>
        </p:spPr>
      </p:pic>
      <p:pic>
        <p:nvPicPr>
          <p:cNvPr id="7" name="Graphic 6" descr="Home outline">
            <a:extLst>
              <a:ext uri="{FF2B5EF4-FFF2-40B4-BE49-F238E27FC236}">
                <a16:creationId xmlns:a16="http://schemas.microsoft.com/office/drawing/2014/main" id="{6AFC59E3-89E1-F872-888E-6442D00C5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710" y="5214738"/>
            <a:ext cx="728862" cy="728862"/>
          </a:xfrm>
          <a:prstGeom prst="rect">
            <a:avLst/>
          </a:prstGeom>
        </p:spPr>
      </p:pic>
      <p:pic>
        <p:nvPicPr>
          <p:cNvPr id="8" name="Graphic 7" descr="House outline">
            <a:extLst>
              <a:ext uri="{FF2B5EF4-FFF2-40B4-BE49-F238E27FC236}">
                <a16:creationId xmlns:a16="http://schemas.microsoft.com/office/drawing/2014/main" id="{087B4C47-0C95-E579-E764-C1C3E937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877" y="5214738"/>
            <a:ext cx="728862" cy="728862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8CE4AD5-C57C-85A5-61B8-18E756847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90786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41375" y="28353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Share Your Thoughts</a:t>
            </a:r>
            <a:endParaRPr sz="4000" dirty="0"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7025" y="13752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cityofchowchilla.org</a:t>
            </a: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00000"/>
                </a:solidFill>
              </a:rPr>
              <a:t>559.665.8615 x102</a:t>
            </a:r>
            <a:br>
              <a:rPr lang="en-US" dirty="0">
                <a:solidFill>
                  <a:srgbClr val="C00000"/>
                </a:solidFill>
              </a:rPr>
            </a:br>
            <a:endParaRPr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sz="20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13F3F"/>
                </a:solidFill>
              </a:rPr>
              <a:t>jmcclendon@cityofchowchilla.org</a:t>
            </a:r>
            <a:endParaRPr b="1" dirty="0">
              <a:solidFill>
                <a:srgbClr val="C13F3F"/>
              </a:solidFill>
            </a:endParaRPr>
          </a:p>
        </p:txBody>
      </p:sp>
      <p:sp>
        <p:nvSpPr>
          <p:cNvPr id="269" name="Google Shape;269;p1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cxnSp>
        <p:nvCxnSpPr>
          <p:cNvPr id="270" name="Google Shape;270;p15"/>
          <p:cNvCxnSpPr/>
          <p:nvPr/>
        </p:nvCxnSpPr>
        <p:spPr>
          <a:xfrm>
            <a:off x="3056975" y="101895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A8CD-9F86-CC1E-05F1-B57D56EF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“From District”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C13F3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C13F3F"/>
                </a:solidFill>
              </a:rPr>
              <a:t>“By District”</a:t>
            </a:r>
          </a:p>
          <a:p>
            <a:endParaRPr lang="en-US" b="1" dirty="0">
              <a:solidFill>
                <a:srgbClr val="C13F3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40224" y="5144006"/>
            <a:ext cx="4038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 elections.</a:t>
            </a:r>
          </a:p>
        </p:txBody>
      </p:sp>
      <p:cxnSp>
        <p:nvCxnSpPr>
          <p:cNvPr id="7" name="Google Shape;131;p2">
            <a:extLst>
              <a:ext uri="{FF2B5EF4-FFF2-40B4-BE49-F238E27FC236}">
                <a16:creationId xmlns:a16="http://schemas.microsoft.com/office/drawing/2014/main" id="{E5A2FD38-73DF-4D29-85F8-B94A4BA957EF}"/>
              </a:ext>
            </a:extLst>
          </p:cNvPr>
          <p:cNvCxnSpPr/>
          <p:nvPr/>
        </p:nvCxnSpPr>
        <p:spPr>
          <a:xfrm>
            <a:off x="3057000" y="91904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CC604F4-7D03-3998-A122-21CB38126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71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8056" y="1219200"/>
            <a:ext cx="7987888" cy="5105400"/>
          </a:xfrm>
        </p:spPr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Can the protected class constitute the majority of a district?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Does the protected class vote as a bloc?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>
                <a:solidFill>
                  <a:srgbClr val="002060"/>
                </a:solidFill>
              </a:rPr>
              <a:t>Do the “totality of circumstances” indicate race is a factor in elections?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Liability is now determined only by the presence of racially polarized voting and dilution of the protected class’s voting strength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B4B09AEA-5C61-42CF-9074-0CA90928B032}"/>
              </a:ext>
            </a:extLst>
          </p:cNvPr>
          <p:cNvCxnSpPr/>
          <p:nvPr/>
        </p:nvCxnSpPr>
        <p:spPr>
          <a:xfrm>
            <a:off x="3057000" y="93594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126B2E1-27BE-E481-E40F-2981A39D6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5394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8" y="914400"/>
            <a:ext cx="4463902" cy="54102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Switched (or in the process of switching) as a result of CVRA: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At least 323 school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46 Community College Districts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198 cities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1 County Board of Supervisors</a:t>
            </a:r>
          </a:p>
          <a:p>
            <a:pPr lvl="1"/>
            <a:r>
              <a:rPr lang="en-US" sz="1600">
                <a:solidFill>
                  <a:srgbClr val="002060"/>
                </a:solidFill>
              </a:rPr>
              <a:t>Over 75 special districts</a:t>
            </a:r>
          </a:p>
          <a:p>
            <a:r>
              <a:rPr lang="en-US" sz="1600" b="1">
                <a:solidFill>
                  <a:srgbClr val="C13F3F"/>
                </a:solidFill>
              </a:rPr>
              <a:t>Cases </a:t>
            </a:r>
            <a:r>
              <a:rPr lang="en-US" sz="1600" b="1" dirty="0">
                <a:solidFill>
                  <a:srgbClr val="C13F3F"/>
                </a:solidFill>
              </a:rPr>
              <a:t>so far: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61100" y="914400"/>
            <a:ext cx="3930500" cy="5105400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13F3F"/>
                </a:solidFill>
              </a:rPr>
              <a:t>Sample settlements: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Palmdale: $4.7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Modesto: $3 million 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Highland: $1.3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Anaheim: $1.1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Whittier: $1 million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Santa Barbara: $600,000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Tulare Hospital: $500,000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Camarillo: $233,000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Compton Unified: $200,000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Madera Unified: about $170,000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Hanford Joint Union Schools: $118,000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</a:rPr>
              <a:t>Merced City: $42,000</a:t>
            </a:r>
          </a:p>
          <a:p>
            <a:r>
              <a:rPr lang="en-US" sz="1600" b="1" dirty="0">
                <a:solidFill>
                  <a:srgbClr val="C13F3F"/>
                </a:solidFill>
              </a:rPr>
              <a:t>An estimated $16 million in total settlements and court awards so far.</a:t>
            </a:r>
          </a:p>
        </p:txBody>
      </p:sp>
      <p:cxnSp>
        <p:nvCxnSpPr>
          <p:cNvPr id="8" name="Google Shape;131;p2">
            <a:extLst>
              <a:ext uri="{FF2B5EF4-FFF2-40B4-BE49-F238E27FC236}">
                <a16:creationId xmlns:a16="http://schemas.microsoft.com/office/drawing/2014/main" id="{8B6487F8-DDFF-422B-937A-29A20B0E4824}"/>
              </a:ext>
            </a:extLst>
          </p:cNvPr>
          <p:cNvCxnSpPr/>
          <p:nvPr/>
        </p:nvCxnSpPr>
        <p:spPr>
          <a:xfrm>
            <a:off x="3057000" y="8382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9A03576-819A-D641-7196-6483AFEDA32E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/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Districting Process</a:t>
            </a:r>
            <a:endParaRPr sz="4000"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cxnSp>
        <p:nvCxnSpPr>
          <p:cNvPr id="131" name="Google Shape;131;p2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89E49A5-FF2C-42CD-A94F-5093C7548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0925842"/>
              </p:ext>
            </p:extLst>
          </p:nvPr>
        </p:nvGraphicFramePr>
        <p:xfrm>
          <a:off x="533400" y="1439782"/>
          <a:ext cx="815340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April 9 &amp; April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composition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Maps must be posted at least 7 days prior to 3</a:t>
                      </a:r>
                      <a:r>
                        <a:rPr lang="en-US" sz="1600" b="0" baseline="3000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rd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May 14 &amp; May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11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A60424-04A1-13FF-B4C8-DEFD2C8A9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  <p:extLst>
      <p:ext uri="{BB962C8B-B14F-4D97-AF65-F5344CB8AC3E}">
        <p14:creationId xmlns:p14="http://schemas.microsoft.com/office/powerpoint/2010/main" val="66434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chemeClr val="accent5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400"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1674025"/>
          </a:xfrm>
          <a:prstGeom prst="rect">
            <a:avLst/>
          </a:prstGeom>
          <a:noFill/>
          <a:ln w="9525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adopt election district boundaries for the purpose of favoring or discriminating against an incumbent, political candidate, or political party.”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295403"/>
            <a:ext cx="30396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</a:t>
            </a: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Criteria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13" y="3800858"/>
            <a:ext cx="2457125" cy="16291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3" name="Google Shape;143;p3"/>
          <p:cNvSpPr txBox="1"/>
          <p:nvPr/>
        </p:nvSpPr>
        <p:spPr>
          <a:xfrm>
            <a:off x="2857788" y="1910453"/>
            <a:ext cx="3009600" cy="412430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" b="1" i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prioritized order: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Prohibition</a:t>
            </a:r>
            <a:endParaRPr sz="18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889021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sp>
        <p:nvSpPr>
          <p:cNvPr id="2" name="Google Shape;139;p3">
            <a:extLst>
              <a:ext uri="{FF2B5EF4-FFF2-40B4-BE49-F238E27FC236}">
                <a16:creationId xmlns:a16="http://schemas.microsoft.com/office/drawing/2014/main" id="{0BA4AC22-D02C-4589-01A3-CFF706143BFB}"/>
              </a:ext>
            </a:extLst>
          </p:cNvPr>
          <p:cNvSpPr txBox="1">
            <a:spLocks/>
          </p:cNvSpPr>
          <p:nvPr/>
        </p:nvSpPr>
        <p:spPr>
          <a:xfrm>
            <a:off x="6025063" y="4360732"/>
            <a:ext cx="3007200" cy="1674025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anchor="t" anchorCtr="0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Google Shape;144;p3">
            <a:extLst>
              <a:ext uri="{FF2B5EF4-FFF2-40B4-BE49-F238E27FC236}">
                <a16:creationId xmlns:a16="http://schemas.microsoft.com/office/drawing/2014/main" id="{0F43825D-F602-AB87-1048-84E5694E37D3}"/>
              </a:ext>
            </a:extLst>
          </p:cNvPr>
          <p:cNvSpPr txBox="1"/>
          <p:nvPr/>
        </p:nvSpPr>
        <p:spPr>
          <a:xfrm>
            <a:off x="6022800" y="3745682"/>
            <a:ext cx="3007200" cy="639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Other Traditional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istricting Principles</a:t>
            </a:r>
            <a:endParaRPr sz="18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C94725D-3CF9-06AF-A402-F23C4D61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April 23,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809335" cy="1298019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5F1140C-7101-FAEB-7372-E07FDC32F84C}"/>
              </a:ext>
            </a:extLst>
          </p:cNvPr>
          <p:cNvSpPr txBox="1">
            <a:spLocks/>
          </p:cNvSpPr>
          <p:nvPr/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Garamond" panose="02020404030301010803" pitchFamily="18" charset="0"/>
              </a:rPr>
              <a:t>April 23, 2024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E9CECF-748C-8ECC-F3CA-A49F31F2D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21780"/>
              </p:ext>
            </p:extLst>
          </p:nvPr>
        </p:nvGraphicFramePr>
        <p:xfrm>
          <a:off x="3276600" y="0"/>
          <a:ext cx="5867400" cy="634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95805" imgH="5724690" progId="Excel.Sheet.12">
                  <p:embed/>
                </p:oleObj>
              </mc:Choice>
              <mc:Fallback>
                <p:oleObj name="Worksheet" r:id="rId2" imgW="5295805" imgH="5724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6600" y="0"/>
                        <a:ext cx="5867400" cy="634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950054E3-5E87-2627-6EC4-AB341DDB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5" r="2909" b="2638"/>
          <a:stretch/>
        </p:blipFill>
        <p:spPr>
          <a:xfrm>
            <a:off x="1582497" y="0"/>
            <a:ext cx="7561504" cy="632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>
            <a:cxnSpLocks/>
          </p:cNvCxnSpPr>
          <p:nvPr/>
        </p:nvCxnSpPr>
        <p:spPr>
          <a:xfrm>
            <a:off x="152400" y="821220"/>
            <a:ext cx="2743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45692B-5028-6833-4E6E-38AEEDA7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28271"/>
            <a:ext cx="1402829" cy="14085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8D91E-5D41-9647-3588-9F4DA4F2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April 23,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42A27-969D-B102-4F38-D577BE473388}"/>
              </a:ext>
            </a:extLst>
          </p:cNvPr>
          <p:cNvSpPr txBox="1"/>
          <p:nvPr/>
        </p:nvSpPr>
        <p:spPr>
          <a:xfrm>
            <a:off x="197338" y="4114800"/>
            <a:ext cx="198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Latinos are a majority of CVAP in most of the city blocks west of the railroad and north of Ave 24 ½.</a:t>
            </a:r>
          </a:p>
        </p:txBody>
      </p:sp>
    </p:spTree>
    <p:extLst>
      <p:ext uri="{BB962C8B-B14F-4D97-AF65-F5344CB8AC3E}">
        <p14:creationId xmlns:p14="http://schemas.microsoft.com/office/powerpoint/2010/main" val="259447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129801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African-American and </a:t>
            </a:r>
            <a:br>
              <a:rPr lang="en-US" sz="4000" b="1" dirty="0"/>
            </a:br>
            <a:r>
              <a:rPr lang="en-US" sz="4000" b="1" dirty="0"/>
              <a:t>Asian-American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>
            <a:cxnSpLocks/>
          </p:cNvCxnSpPr>
          <p:nvPr/>
        </p:nvCxnSpPr>
        <p:spPr>
          <a:xfrm>
            <a:off x="609600" y="1342897"/>
            <a:ext cx="2743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45692B-5028-6833-4E6E-38AEEDA7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402829" cy="14085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8D91E-5D41-9647-3588-9F4DA4F2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April 23, 2024</a:t>
            </a:r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76921948-90ED-5F51-745C-682C06D9C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0" y="1390395"/>
            <a:ext cx="418576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CCDE488F-31CE-9123-3D95-FBA93D1D0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90395"/>
            <a:ext cx="4185768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7A11FA-E7AB-9FDB-97B3-35C8B4DF080D}"/>
              </a:ext>
            </a:extLst>
          </p:cNvPr>
          <p:cNvSpPr txBox="1"/>
          <p:nvPr/>
        </p:nvSpPr>
        <p:spPr>
          <a:xfrm>
            <a:off x="6907475" y="228600"/>
            <a:ext cx="19812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African-Americans are not geographically concentrated in the City.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7B46C-6777-7A4C-1C73-A294F465ECFC}"/>
              </a:ext>
            </a:extLst>
          </p:cNvPr>
          <p:cNvSpPr txBox="1"/>
          <p:nvPr/>
        </p:nvSpPr>
        <p:spPr>
          <a:xfrm>
            <a:off x="157632" y="4358160"/>
            <a:ext cx="1981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Asian-Americans are geographically concentrated only around the golf course in the northeast.</a:t>
            </a:r>
          </a:p>
        </p:txBody>
      </p:sp>
    </p:spTree>
    <p:extLst>
      <p:ext uri="{BB962C8B-B14F-4D97-AF65-F5344CB8AC3E}">
        <p14:creationId xmlns:p14="http://schemas.microsoft.com/office/powerpoint/2010/main" val="365513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5998</TotalTime>
  <Words>980</Words>
  <Application>Microsoft Office PowerPoint</Application>
  <PresentationFormat>On-screen Show (4:3)</PresentationFormat>
  <Paragraphs>150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EB Garamond</vt:lpstr>
      <vt:lpstr>Garamond</vt:lpstr>
      <vt:lpstr>Noto Sans Symbols</vt:lpstr>
      <vt:lpstr>Open Sans</vt:lpstr>
      <vt:lpstr>Tw Cen MT</vt:lpstr>
      <vt:lpstr>Twentieth Century</vt:lpstr>
      <vt:lpstr>Wingdings</vt:lpstr>
      <vt:lpstr>Wingdings 2</vt:lpstr>
      <vt:lpstr>Median</vt:lpstr>
      <vt:lpstr>Microsoft Excel Worksheet</vt:lpstr>
      <vt:lpstr>City of Chowchilla Introduction to Districting</vt:lpstr>
      <vt:lpstr>Election Systems</vt:lpstr>
      <vt:lpstr>California Voting Rights Act (CVRA)</vt:lpstr>
      <vt:lpstr>CVRA Impact</vt:lpstr>
      <vt:lpstr>Districting Process</vt:lpstr>
      <vt:lpstr>Districting Rules and Goals</vt:lpstr>
      <vt:lpstr>Demographic Summary</vt:lpstr>
      <vt:lpstr>Latino CVAP</vt:lpstr>
      <vt:lpstr>African-American and  Asian-American CVAP</vt:lpstr>
      <vt:lpstr>Defining Neighborhoods</vt:lpstr>
      <vt:lpstr>Defining Communities of Interest</vt:lpstr>
      <vt:lpstr>Your Turn</vt:lpstr>
      <vt:lpstr>Share Your Thoughts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Douglas Johnson</cp:lastModifiedBy>
  <cp:revision>454</cp:revision>
  <cp:lastPrinted>2024-05-02T11:01:35Z</cp:lastPrinted>
  <dcterms:created xsi:type="dcterms:W3CDTF">2011-05-19T00:29:13Z</dcterms:created>
  <dcterms:modified xsi:type="dcterms:W3CDTF">2024-05-10T05:16:25Z</dcterms:modified>
</cp:coreProperties>
</file>