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handoutMasterIdLst>
    <p:handoutMasterId r:id="rId20"/>
  </p:handoutMasterIdLst>
  <p:sldIdLst>
    <p:sldId id="282" r:id="rId2"/>
    <p:sldId id="302" r:id="rId3"/>
    <p:sldId id="258" r:id="rId4"/>
    <p:sldId id="259" r:id="rId5"/>
    <p:sldId id="264" r:id="rId6"/>
    <p:sldId id="335" r:id="rId7"/>
    <p:sldId id="336" r:id="rId8"/>
    <p:sldId id="299" r:id="rId9"/>
    <p:sldId id="308" r:id="rId10"/>
    <p:sldId id="304" r:id="rId11"/>
    <p:sldId id="309" r:id="rId12"/>
    <p:sldId id="311" r:id="rId13"/>
    <p:sldId id="305" r:id="rId14"/>
    <p:sldId id="306" r:id="rId15"/>
    <p:sldId id="307" r:id="rId16"/>
    <p:sldId id="310" r:id="rId17"/>
    <p:sldId id="286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5DA2"/>
    <a:srgbClr val="FFFFFF"/>
    <a:srgbClr val="C13F3F"/>
    <a:srgbClr val="FFFF99"/>
    <a:srgbClr val="D9212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03" autoAdjust="0"/>
    <p:restoredTop sz="96357" autoAdjust="0"/>
  </p:normalViewPr>
  <p:slideViewPr>
    <p:cSldViewPr>
      <p:cViewPr varScale="1">
        <p:scale>
          <a:sx n="110" d="100"/>
          <a:sy n="110" d="100"/>
        </p:scale>
        <p:origin x="1476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142" y="4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4F0938CC-CE79-4435-A706-83705538FAFE}" type="datetimeFigureOut">
              <a:rPr lang="en-US" smtClean="0"/>
              <a:pPr/>
              <a:t>5/18/2024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D669F728-D530-4620-B9D3-C4599D173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9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D67B964A-190D-4150-B132-A0F976DCD8AC}" type="datetimeFigureOut">
              <a:rPr lang="en-US" smtClean="0"/>
              <a:pPr/>
              <a:t>5/18/2024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39" tIns="47020" rIns="94039" bIns="470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3" y="4561307"/>
            <a:ext cx="5851504" cy="4320377"/>
          </a:xfrm>
          <a:prstGeom prst="rect">
            <a:avLst/>
          </a:prstGeom>
        </p:spPr>
        <p:txBody>
          <a:bodyPr vert="horz" lIns="94039" tIns="47020" rIns="94039" bIns="470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25FD98E6-C4B7-402B-9B62-381BA5333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7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5544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7988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p3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5872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8264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6918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7412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2446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1533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-2875" y="3962400"/>
            <a:ext cx="9133935" cy="1828800"/>
          </a:xfrm>
        </p:spPr>
        <p:txBody>
          <a:bodyPr anchor="b"/>
          <a:lstStyle>
            <a:lvl1pPr>
              <a:defRPr cap="none" baseline="0">
                <a:solidFill>
                  <a:srgbClr val="00206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-1905000" y="152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EA8D14-E5DC-4009-8ABE-E113074D3533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D75C59B-2226-4C9A-BA5C-475C2A35C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CDF360-C7B3-49D5-81D7-6D9D54264E47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13">
            <a:extLst>
              <a:ext uri="{FF2B5EF4-FFF2-40B4-BE49-F238E27FC236}">
                <a16:creationId xmlns:a16="http://schemas.microsoft.com/office/drawing/2014/main" id="{AEB9E3C3-A590-43C8-8AF5-AAE4C2A44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>
            <a:lvl1pPr>
              <a:defRPr sz="4400">
                <a:latin typeface="Garamond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8153400" cy="5105400"/>
          </a:xfrm>
        </p:spPr>
        <p:txBody>
          <a:bodyPr>
            <a:normAutofit/>
          </a:bodyPr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>
                <a:latin typeface="Garamond" pitchFamily="18" charset="0"/>
              </a:defRPr>
            </a:lvl4pPr>
            <a:lvl5pPr>
              <a:defRPr sz="1800">
                <a:latin typeface="Garamond" pitchFamily="18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A087DD9F-A4A9-4654-A7DD-2A17E56F1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43" y="2718275"/>
            <a:ext cx="7123113" cy="1673225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0065" y="1600200"/>
            <a:ext cx="9133935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000" b="1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8991600" cy="990600"/>
          </a:xfrm>
        </p:spPr>
        <p:txBody>
          <a:bodyPr/>
          <a:lstStyle>
            <a:lvl1pPr algn="ctr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FCC66BDB-479C-425F-A0DE-FBA1C4F5B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30E0A3-BC75-4EC2-B96D-C99E4CC6620B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6D8E689-AD31-4B85-84FE-1080505B5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806211B-1D5E-4146-BED0-7EC3D4207D5E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6699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0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5943600" y="6446837"/>
            <a:ext cx="2667000" cy="365125"/>
          </a:xfrm>
        </p:spPr>
        <p:txBody>
          <a:bodyPr rtlCol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3336" y="1591692"/>
            <a:ext cx="3886200" cy="4504307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4336" y="1591693"/>
            <a:ext cx="3886200" cy="450430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523336" y="905893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4336" y="905893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CD744E3-F398-4247-B444-E2D9218E2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DC4317-A5EC-4823-9EF6-2ABB221BE4B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F0619B8-E720-4417-AEBA-2EA268598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3FFE94-DDE5-407D-A4F2-9F4CA7F4AE2B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 algn="ctr">
              <a:buNone/>
              <a:defRPr sz="4400" b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200738F2-32D1-47E7-9AEF-9082EC3A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" name="Google Shape;19;p1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" name="Google Shape;20;p19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" name="Google Shape;21;p19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cap="none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24" name="Google Shape;24;p19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1" y="0"/>
            <a:ext cx="1899719" cy="1372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19"/>
          <p:cNvCxnSpPr/>
          <p:nvPr/>
        </p:nvCxnSpPr>
        <p:spPr>
          <a:xfrm>
            <a:off x="-1905000" y="152400"/>
            <a:ext cx="914400" cy="9144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09391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919954"/>
            <a:ext cx="8153400" cy="52065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D30FDD-1477-4E01-B6CC-012187FA9F2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1F6EC95-197A-48FC-B506-A733992C0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C5DD6E7-E616-4FAE-BC85-67AA461887B4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sldNum="0" hdr="0" ftr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_Worksheet2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Excel_Worksheet3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Excel_Worksheet4.xls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Excel_Worksheet5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Excel_Worksheet6.xls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Excel_Worksheet7.xlsx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Excel_Worksheet1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>
            <a:spLocks noGrp="1"/>
          </p:cNvSpPr>
          <p:nvPr>
            <p:ph type="ctrTitle"/>
          </p:nvPr>
        </p:nvSpPr>
        <p:spPr>
          <a:xfrm>
            <a:off x="0" y="4800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3300" b="1" cap="small" dirty="0"/>
              <a:t>City of Chowchilla</a:t>
            </a:r>
            <a:br>
              <a:rPr lang="en-US" sz="3200" b="1" cap="small" dirty="0"/>
            </a:br>
            <a:r>
              <a:rPr lang="en-US" sz="3600" b="1" dirty="0"/>
              <a:t>Community Forum</a:t>
            </a:r>
            <a:endParaRPr sz="3600" b="1" dirty="0"/>
          </a:p>
        </p:txBody>
      </p:sp>
      <p:sp>
        <p:nvSpPr>
          <p:cNvPr id="117" name="Google Shape;117;p1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EB Garamond"/>
                <a:ea typeface="EB Garamond"/>
                <a:cs typeface="EB Garamond"/>
                <a:sym typeface="EB Garamond"/>
              </a:rPr>
              <a:t>May 18, 2024</a:t>
            </a:r>
            <a:endParaRPr dirty="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8" name="Google Shape;118;p1"/>
          <p:cNvSpPr txBox="1">
            <a:spLocks noGrp="1"/>
          </p:cNvSpPr>
          <p:nvPr>
            <p:ph type="subTitle" idx="1"/>
          </p:nvPr>
        </p:nvSpPr>
        <p:spPr>
          <a:xfrm>
            <a:off x="2362200" y="609600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55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60000"/>
              <a:buNone/>
            </a:pPr>
            <a:r>
              <a:rPr lang="en-US" dirty="0"/>
              <a:t> </a:t>
            </a:r>
            <a:r>
              <a:rPr lang="en-US" sz="3600" dirty="0"/>
              <a:t>Dr. Jeff Tilton, Senior Consultant</a:t>
            </a:r>
            <a:endParaRPr dirty="0"/>
          </a:p>
          <a:p>
            <a:pPr marL="0" lvl="0" indent="0" algn="r" rtl="0">
              <a:spcBef>
                <a:spcPts val="700"/>
              </a:spcBef>
              <a:spcAft>
                <a:spcPts val="0"/>
              </a:spcAft>
              <a:buSzPct val="60000"/>
              <a:buNone/>
            </a:pPr>
            <a:r>
              <a:rPr lang="en-US" sz="3600" dirty="0"/>
              <a:t>National Demographics Corporation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F7AC22-275C-4F33-D336-47F31A2AD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63171"/>
            <a:ext cx="6849573" cy="32748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27900" y="1731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402: </a:t>
            </a:r>
            <a:r>
              <a:rPr lang="en-US" sz="4000" dirty="0"/>
              <a:t>4 districts, elective mayor</a:t>
            </a:r>
            <a:endParaRPr sz="4000" dirty="0"/>
          </a:p>
        </p:txBody>
      </p:sp>
      <p:sp>
        <p:nvSpPr>
          <p:cNvPr id="156" name="Google Shape;156;p4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12C83A-6F03-BABA-F58A-260C50F4C731}"/>
              </a:ext>
            </a:extLst>
          </p:cNvPr>
          <p:cNvSpPr txBox="1">
            <a:spLocks/>
          </p:cNvSpPr>
          <p:nvPr/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latin typeface="Garamond" panose="02020404030301010803" pitchFamily="18" charset="0"/>
              </a:rPr>
              <a:t>May 18, 2024</a:t>
            </a:r>
            <a:endParaRPr lang="en-US" sz="1400" dirty="0"/>
          </a:p>
        </p:txBody>
      </p:sp>
      <p:pic>
        <p:nvPicPr>
          <p:cNvPr id="4" name="Picture 3" descr="A map of a city&#10;&#10;Description automatically generated">
            <a:extLst>
              <a:ext uri="{FF2B5EF4-FFF2-40B4-BE49-F238E27FC236}">
                <a16:creationId xmlns:a16="http://schemas.microsoft.com/office/drawing/2014/main" id="{3D133C4D-CDAC-B627-A211-8AE1931E41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141" y="1007917"/>
            <a:ext cx="6152790" cy="5257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A23530-FB99-1B0D-1E1E-FBA7D4D15F07}"/>
              </a:ext>
            </a:extLst>
          </p:cNvPr>
          <p:cNvSpPr txBox="1"/>
          <p:nvPr/>
        </p:nvSpPr>
        <p:spPr>
          <a:xfrm>
            <a:off x="76200" y="1219200"/>
            <a:ext cx="2590800" cy="280076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“President” Streets united and combined with downtown areas in D3.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North of Ventura united and combined with northern-downtown areas.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Arab-American cultural center area united.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D1 and D3 have large Downtown populations.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Greenhills united.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9CDBC05-E46A-49DF-0F54-AAFCEDB36A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898408"/>
              </p:ext>
            </p:extLst>
          </p:nvPr>
        </p:nvGraphicFramePr>
        <p:xfrm>
          <a:off x="990600" y="5353050"/>
          <a:ext cx="42735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273640" imgH="743144" progId="Excel.Sheet.12">
                  <p:embed/>
                </p:oleObj>
              </mc:Choice>
              <mc:Fallback>
                <p:oleObj name="Worksheet" r:id="rId4" imgW="4273640" imgH="74314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5353050"/>
                        <a:ext cx="4273550" cy="74295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2881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27900" y="1731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403: </a:t>
            </a:r>
            <a:r>
              <a:rPr lang="en-US" sz="4000" dirty="0"/>
              <a:t>4 districts, elective mayor</a:t>
            </a:r>
            <a:endParaRPr sz="4000" dirty="0"/>
          </a:p>
        </p:txBody>
      </p:sp>
      <p:sp>
        <p:nvSpPr>
          <p:cNvPr id="156" name="Google Shape;156;p4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12C83A-6F03-BABA-F58A-260C50F4C731}"/>
              </a:ext>
            </a:extLst>
          </p:cNvPr>
          <p:cNvSpPr txBox="1">
            <a:spLocks/>
          </p:cNvSpPr>
          <p:nvPr/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latin typeface="Garamond" panose="02020404030301010803" pitchFamily="18" charset="0"/>
              </a:rPr>
              <a:t>May 18, 2024</a:t>
            </a:r>
            <a:endParaRPr lang="en-US" sz="1400" dirty="0"/>
          </a:p>
        </p:txBody>
      </p:sp>
      <p:pic>
        <p:nvPicPr>
          <p:cNvPr id="4" name="Picture 3" descr="A map of a neighborhood&#10;&#10;Description automatically generated">
            <a:extLst>
              <a:ext uri="{FF2B5EF4-FFF2-40B4-BE49-F238E27FC236}">
                <a16:creationId xmlns:a16="http://schemas.microsoft.com/office/drawing/2014/main" id="{A3FB94BB-8361-831E-F2C8-F12B02839D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141" y="984471"/>
            <a:ext cx="6152790" cy="5257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7F8377-E811-3335-F216-862DA06C9B05}"/>
              </a:ext>
            </a:extLst>
          </p:cNvPr>
          <p:cNvSpPr txBox="1"/>
          <p:nvPr/>
        </p:nvSpPr>
        <p:spPr>
          <a:xfrm>
            <a:off x="76200" y="1219200"/>
            <a:ext cx="2590800" cy="156966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“President” Streets united.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North of Ventura united.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Arab-American cultural center area united.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D3 entirely in Downtown.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Greenhills united.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23B7F68-CC4B-FE56-9C93-4D2ADE3400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576490"/>
              </p:ext>
            </p:extLst>
          </p:nvPr>
        </p:nvGraphicFramePr>
        <p:xfrm>
          <a:off x="990600" y="5276850"/>
          <a:ext cx="42735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273640" imgH="743144" progId="Excel.Sheet.12">
                  <p:embed/>
                </p:oleObj>
              </mc:Choice>
              <mc:Fallback>
                <p:oleObj name="Worksheet" r:id="rId4" imgW="4273640" imgH="743144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23B7F68-CC4B-FE56-9C93-4D2ADE3400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5276850"/>
                        <a:ext cx="4273550" cy="74295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3799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27900" y="1731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404: </a:t>
            </a:r>
            <a:r>
              <a:rPr lang="en-US" sz="4000" dirty="0"/>
              <a:t>4 districts, elective mayor</a:t>
            </a:r>
            <a:endParaRPr sz="4000" dirty="0"/>
          </a:p>
        </p:txBody>
      </p:sp>
      <p:sp>
        <p:nvSpPr>
          <p:cNvPr id="156" name="Google Shape;156;p4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12C83A-6F03-BABA-F58A-260C50F4C731}"/>
              </a:ext>
            </a:extLst>
          </p:cNvPr>
          <p:cNvSpPr txBox="1">
            <a:spLocks/>
          </p:cNvSpPr>
          <p:nvPr/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latin typeface="Garamond" panose="02020404030301010803" pitchFamily="18" charset="0"/>
              </a:rPr>
              <a:t>May 18, 2024</a:t>
            </a:r>
            <a:endParaRPr lang="en-US" sz="1400" dirty="0"/>
          </a:p>
        </p:txBody>
      </p:sp>
      <p:pic>
        <p:nvPicPr>
          <p:cNvPr id="4" name="Picture 3" descr="A map of a neighborhood&#10;&#10;Description automatically generated">
            <a:extLst>
              <a:ext uri="{FF2B5EF4-FFF2-40B4-BE49-F238E27FC236}">
                <a16:creationId xmlns:a16="http://schemas.microsoft.com/office/drawing/2014/main" id="{32700F76-C05C-28F5-0F34-E471F23F4F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141" y="914400"/>
            <a:ext cx="6152790" cy="5257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74CBCD-E420-3806-0B3F-6871E35C13A5}"/>
              </a:ext>
            </a:extLst>
          </p:cNvPr>
          <p:cNvSpPr txBox="1"/>
          <p:nvPr/>
        </p:nvSpPr>
        <p:spPr>
          <a:xfrm>
            <a:off x="76200" y="1219200"/>
            <a:ext cx="2590800" cy="255454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“President” Streets united and combined with the heart of Downtown.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D3 is not compact but unites North of Ventura and then follows border of Downtown.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Arab-American cultural center area united.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Greenhills united.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F234E1A-06AC-3D7C-B572-BD4C905E7A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654854"/>
              </p:ext>
            </p:extLst>
          </p:nvPr>
        </p:nvGraphicFramePr>
        <p:xfrm>
          <a:off x="990600" y="5334000"/>
          <a:ext cx="42735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273640" imgH="743144" progId="Excel.Sheet.12">
                  <p:embed/>
                </p:oleObj>
              </mc:Choice>
              <mc:Fallback>
                <p:oleObj name="Worksheet" r:id="rId4" imgW="4273640" imgH="74314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5334000"/>
                        <a:ext cx="4273550" cy="74295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9330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27900" y="1731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501: </a:t>
            </a:r>
            <a:r>
              <a:rPr lang="en-US" sz="4000" dirty="0"/>
              <a:t>5 districts</a:t>
            </a:r>
            <a:endParaRPr sz="4000" dirty="0"/>
          </a:p>
        </p:txBody>
      </p:sp>
      <p:sp>
        <p:nvSpPr>
          <p:cNvPr id="156" name="Google Shape;156;p4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12C83A-6F03-BABA-F58A-260C50F4C731}"/>
              </a:ext>
            </a:extLst>
          </p:cNvPr>
          <p:cNvSpPr txBox="1">
            <a:spLocks/>
          </p:cNvSpPr>
          <p:nvPr/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latin typeface="Garamond" panose="02020404030301010803" pitchFamily="18" charset="0"/>
              </a:rPr>
              <a:t>May 18, 2024</a:t>
            </a:r>
            <a:endParaRPr lang="en-US" sz="1400" dirty="0"/>
          </a:p>
        </p:txBody>
      </p:sp>
      <p:pic>
        <p:nvPicPr>
          <p:cNvPr id="4" name="Picture 3" descr="A map of a neighborhood&#10;&#10;Description automatically generated">
            <a:extLst>
              <a:ext uri="{FF2B5EF4-FFF2-40B4-BE49-F238E27FC236}">
                <a16:creationId xmlns:a16="http://schemas.microsoft.com/office/drawing/2014/main" id="{EB235175-3C6C-CB67-C0CA-59480F2DAB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914400"/>
            <a:ext cx="6152790" cy="5257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39E2A6-1017-05F4-2A9B-8451007E552C}"/>
              </a:ext>
            </a:extLst>
          </p:cNvPr>
          <p:cNvSpPr txBox="1"/>
          <p:nvPr/>
        </p:nvSpPr>
        <p:spPr>
          <a:xfrm>
            <a:off x="76200" y="1219200"/>
            <a:ext cx="2590800" cy="206210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“President” Streets united.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D3 is almost entirely Downtown.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D4 is almost entirely Downtown.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Arab-American cultural center area mostly united.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Greenhills united.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61FF0DC-5B0A-74E0-55D9-4CBD8B8C63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173280"/>
              </p:ext>
            </p:extLst>
          </p:nvPr>
        </p:nvGraphicFramePr>
        <p:xfrm>
          <a:off x="914400" y="5334000"/>
          <a:ext cx="48831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883018" imgH="743144" progId="Excel.Sheet.12">
                  <p:embed/>
                </p:oleObj>
              </mc:Choice>
              <mc:Fallback>
                <p:oleObj name="Worksheet" r:id="rId4" imgW="4883018" imgH="74314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5334000"/>
                        <a:ext cx="4883150" cy="74295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0019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27900" y="1731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502: </a:t>
            </a:r>
            <a:r>
              <a:rPr lang="en-US" sz="4000" dirty="0"/>
              <a:t>5 districts</a:t>
            </a:r>
            <a:endParaRPr sz="4000" dirty="0"/>
          </a:p>
        </p:txBody>
      </p:sp>
      <p:sp>
        <p:nvSpPr>
          <p:cNvPr id="156" name="Google Shape;156;p4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12C83A-6F03-BABA-F58A-260C50F4C731}"/>
              </a:ext>
            </a:extLst>
          </p:cNvPr>
          <p:cNvSpPr txBox="1">
            <a:spLocks/>
          </p:cNvSpPr>
          <p:nvPr/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latin typeface="Garamond" panose="02020404030301010803" pitchFamily="18" charset="0"/>
              </a:rPr>
              <a:t>May 18, 2024</a:t>
            </a:r>
            <a:endParaRPr lang="en-US" sz="1400" dirty="0"/>
          </a:p>
        </p:txBody>
      </p:sp>
      <p:pic>
        <p:nvPicPr>
          <p:cNvPr id="4" name="Picture 3" descr="A map of a city&#10;&#10;Description automatically generated">
            <a:extLst>
              <a:ext uri="{FF2B5EF4-FFF2-40B4-BE49-F238E27FC236}">
                <a16:creationId xmlns:a16="http://schemas.microsoft.com/office/drawing/2014/main" id="{FA5A01FA-6C5C-BB17-1AC6-07159E343F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569" y="1007917"/>
            <a:ext cx="6152790" cy="5257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68912E-A3A6-177B-5F1A-A9EF7FACD854}"/>
              </a:ext>
            </a:extLst>
          </p:cNvPr>
          <p:cNvSpPr txBox="1"/>
          <p:nvPr/>
        </p:nvSpPr>
        <p:spPr>
          <a:xfrm>
            <a:off x="76200" y="1219200"/>
            <a:ext cx="2590800" cy="206210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“President” Streets in two districts.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Downtown in four districts.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North of Ventura united.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Arab-American cultural center area in two districts.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Greenhills united.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F596F56-BD43-26B7-1474-B637C6D9FB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080596"/>
              </p:ext>
            </p:extLst>
          </p:nvPr>
        </p:nvGraphicFramePr>
        <p:xfrm>
          <a:off x="914400" y="5353050"/>
          <a:ext cx="48831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883018" imgH="743144" progId="Excel.Sheet.12">
                  <p:embed/>
                </p:oleObj>
              </mc:Choice>
              <mc:Fallback>
                <p:oleObj name="Worksheet" r:id="rId4" imgW="4883018" imgH="74314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5353050"/>
                        <a:ext cx="4883150" cy="74295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1444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27900" y="1731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503: </a:t>
            </a:r>
            <a:r>
              <a:rPr lang="en-US" sz="4000" dirty="0"/>
              <a:t>5 districts</a:t>
            </a:r>
            <a:endParaRPr sz="4000" dirty="0"/>
          </a:p>
        </p:txBody>
      </p:sp>
      <p:sp>
        <p:nvSpPr>
          <p:cNvPr id="156" name="Google Shape;156;p4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12C83A-6F03-BABA-F58A-260C50F4C731}"/>
              </a:ext>
            </a:extLst>
          </p:cNvPr>
          <p:cNvSpPr txBox="1">
            <a:spLocks/>
          </p:cNvSpPr>
          <p:nvPr/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latin typeface="Garamond" panose="02020404030301010803" pitchFamily="18" charset="0"/>
              </a:rPr>
              <a:t>May 18, 2024</a:t>
            </a:r>
            <a:endParaRPr lang="en-US" sz="1400" dirty="0"/>
          </a:p>
        </p:txBody>
      </p:sp>
      <p:pic>
        <p:nvPicPr>
          <p:cNvPr id="4" name="Picture 3" descr="A map of a city&#10;&#10;Description automatically generated">
            <a:extLst>
              <a:ext uri="{FF2B5EF4-FFF2-40B4-BE49-F238E27FC236}">
                <a16:creationId xmlns:a16="http://schemas.microsoft.com/office/drawing/2014/main" id="{7932A2FD-BED2-0683-6000-DBD3E4ED11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141" y="914400"/>
            <a:ext cx="6152789" cy="5257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B948BB-1369-EFC0-6C8A-F85C654BFF90}"/>
              </a:ext>
            </a:extLst>
          </p:cNvPr>
          <p:cNvSpPr txBox="1"/>
          <p:nvPr/>
        </p:nvSpPr>
        <p:spPr>
          <a:xfrm>
            <a:off x="76200" y="1219200"/>
            <a:ext cx="2590800" cy="181588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“President” Streets united.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D3 entirely in Downtown.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North of Ventura united.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Arab-American cultural center area mostly united in D1.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Greenhills united.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48F3549-A4FA-E911-3121-1ECC1B223D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103089"/>
              </p:ext>
            </p:extLst>
          </p:nvPr>
        </p:nvGraphicFramePr>
        <p:xfrm>
          <a:off x="990600" y="5353050"/>
          <a:ext cx="48831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883018" imgH="743144" progId="Excel.Sheet.12">
                  <p:embed/>
                </p:oleObj>
              </mc:Choice>
              <mc:Fallback>
                <p:oleObj name="Worksheet" r:id="rId4" imgW="4883018" imgH="74314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5353050"/>
                        <a:ext cx="4883150" cy="74295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0521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55807-640C-8B76-497B-BB94AFC98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Election Year Sequencing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9726E-D905-8BAC-CD53-6B2C51468C5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Maps 401, 402, 403:</a:t>
            </a:r>
          </a:p>
          <a:p>
            <a:r>
              <a:rPr lang="en-US" sz="2000" dirty="0"/>
              <a:t>Proposed:</a:t>
            </a:r>
          </a:p>
          <a:p>
            <a:pPr lvl="1"/>
            <a:r>
              <a:rPr lang="en-US" sz="1700" dirty="0"/>
              <a:t>2024: Districts 3 &amp; 4</a:t>
            </a:r>
          </a:p>
          <a:p>
            <a:pPr lvl="1"/>
            <a:r>
              <a:rPr lang="en-US" sz="1700" dirty="0"/>
              <a:t>2026: District 1 &amp; 2</a:t>
            </a:r>
          </a:p>
          <a:p>
            <a:r>
              <a:rPr lang="en-US" sz="2000" dirty="0"/>
              <a:t>Alternative:</a:t>
            </a:r>
          </a:p>
          <a:p>
            <a:pPr lvl="1"/>
            <a:r>
              <a:rPr lang="en-US" sz="1800" dirty="0"/>
              <a:t>2024: Districts 1 &amp; 3</a:t>
            </a:r>
          </a:p>
          <a:p>
            <a:pPr lvl="1"/>
            <a:r>
              <a:rPr lang="en-US" sz="1800" dirty="0"/>
              <a:t>2026: District 2 &amp; 4</a:t>
            </a:r>
            <a:endParaRPr lang="en-US" sz="1700" dirty="0"/>
          </a:p>
          <a:p>
            <a:pPr marL="0" indent="0">
              <a:buNone/>
            </a:pPr>
            <a:r>
              <a:rPr lang="en-US" sz="2800" dirty="0"/>
              <a:t>Map 404:</a:t>
            </a:r>
          </a:p>
          <a:p>
            <a:r>
              <a:rPr lang="en-US" sz="2000" dirty="0"/>
              <a:t>2024: Districts 1 &amp; 4</a:t>
            </a:r>
          </a:p>
          <a:p>
            <a:r>
              <a:rPr lang="en-US" sz="2000" dirty="0"/>
              <a:t>2026: District 1 &amp; 2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1800" dirty="0"/>
              <a:t>(Mayor would also be elected in 2024)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249CFF-D34A-1088-8FE7-DEA996B16C33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Maps 501 and 502:</a:t>
            </a:r>
          </a:p>
          <a:p>
            <a:r>
              <a:rPr lang="en-US" sz="2000" dirty="0"/>
              <a:t>Proposed:</a:t>
            </a:r>
          </a:p>
          <a:p>
            <a:pPr lvl="1"/>
            <a:r>
              <a:rPr lang="en-US" sz="1700" dirty="0"/>
              <a:t>2024: Districts 3, 4 and 5</a:t>
            </a:r>
          </a:p>
          <a:p>
            <a:pPr lvl="1"/>
            <a:r>
              <a:rPr lang="en-US" sz="1700" dirty="0"/>
              <a:t>2026: District 1 &amp; 2</a:t>
            </a:r>
          </a:p>
          <a:p>
            <a:r>
              <a:rPr lang="en-US" sz="2000" dirty="0"/>
              <a:t>Alternative:</a:t>
            </a:r>
          </a:p>
          <a:p>
            <a:pPr lvl="1"/>
            <a:r>
              <a:rPr lang="en-US" sz="1800" dirty="0"/>
              <a:t>2024: Districts 1, 3 &amp; 4</a:t>
            </a:r>
          </a:p>
          <a:p>
            <a:pPr lvl="1"/>
            <a:r>
              <a:rPr lang="en-US" sz="1800" dirty="0"/>
              <a:t>2026: District 2 &amp; 5</a:t>
            </a:r>
            <a:endParaRPr lang="en-US" sz="1700" dirty="0"/>
          </a:p>
          <a:p>
            <a:pPr marL="0" indent="0">
              <a:buNone/>
            </a:pPr>
            <a:r>
              <a:rPr lang="en-US" sz="2800" dirty="0"/>
              <a:t>503:</a:t>
            </a:r>
          </a:p>
          <a:p>
            <a:r>
              <a:rPr lang="en-US" sz="2000" dirty="0"/>
              <a:t>Proposed:</a:t>
            </a:r>
          </a:p>
          <a:p>
            <a:pPr lvl="1"/>
            <a:r>
              <a:rPr lang="en-US" sz="1700" dirty="0"/>
              <a:t>2024: Districts 1, 3 &amp; 5</a:t>
            </a:r>
          </a:p>
          <a:p>
            <a:pPr lvl="1"/>
            <a:r>
              <a:rPr lang="en-US" sz="1700" dirty="0"/>
              <a:t>2026: District 2 &amp; 4</a:t>
            </a:r>
          </a:p>
          <a:p>
            <a:r>
              <a:rPr lang="en-US" sz="2000" dirty="0"/>
              <a:t>Alternative:</a:t>
            </a:r>
          </a:p>
          <a:p>
            <a:pPr lvl="1"/>
            <a:r>
              <a:rPr lang="en-US" sz="1800" dirty="0"/>
              <a:t>2024: Districts 1, 3 &amp; 4</a:t>
            </a:r>
          </a:p>
          <a:p>
            <a:pPr lvl="1"/>
            <a:r>
              <a:rPr lang="en-US" sz="1800" dirty="0"/>
              <a:t>2026: District 2 &amp; 5</a:t>
            </a:r>
            <a:endParaRPr lang="en-US" sz="17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AD08D-FBF4-E146-B35A-0B828A1754E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/>
              <a:t>5/14/2024</a:t>
            </a:r>
          </a:p>
        </p:txBody>
      </p:sp>
    </p:spTree>
    <p:extLst>
      <p:ext uri="{BB962C8B-B14F-4D97-AF65-F5344CB8AC3E}">
        <p14:creationId xmlns:p14="http://schemas.microsoft.com/office/powerpoint/2010/main" val="939889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12C83A-6F03-BABA-F58A-260C50F4C731}"/>
              </a:ext>
            </a:extLst>
          </p:cNvPr>
          <p:cNvSpPr txBox="1">
            <a:spLocks/>
          </p:cNvSpPr>
          <p:nvPr/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latin typeface="Garamond" panose="02020404030301010803" pitchFamily="18" charset="0"/>
              </a:rPr>
              <a:t>May 18, 2024</a:t>
            </a:r>
            <a:endParaRPr lang="en-US" sz="1400" dirty="0"/>
          </a:p>
        </p:txBody>
      </p:sp>
      <p:sp>
        <p:nvSpPr>
          <p:cNvPr id="5" name="Google Shape;153;p4">
            <a:extLst>
              <a:ext uri="{FF2B5EF4-FFF2-40B4-BE49-F238E27FC236}">
                <a16:creationId xmlns:a16="http://schemas.microsoft.com/office/drawing/2014/main" id="{54FE9C26-3784-5405-A82E-D824BB328268}"/>
              </a:ext>
            </a:extLst>
          </p:cNvPr>
          <p:cNvSpPr txBox="1">
            <a:spLocks/>
          </p:cNvSpPr>
          <p:nvPr/>
        </p:nvSpPr>
        <p:spPr>
          <a:xfrm>
            <a:off x="0" y="17317"/>
            <a:ext cx="9133936" cy="990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anchor="ctr" anchorCtr="0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3600"/>
              <a:buFont typeface="Garamond"/>
              <a:buNone/>
            </a:pPr>
            <a:endParaRPr lang="en-US" sz="4000" dirty="0"/>
          </a:p>
        </p:txBody>
      </p:sp>
      <p:pic>
        <p:nvPicPr>
          <p:cNvPr id="4" name="Picture 3" descr="A map of a neighborhood&#10;&#10;Description automatically generated">
            <a:extLst>
              <a:ext uri="{FF2B5EF4-FFF2-40B4-BE49-F238E27FC236}">
                <a16:creationId xmlns:a16="http://schemas.microsoft.com/office/drawing/2014/main" id="{E8E50109-3A26-FFFB-119A-0AA5F4374D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1012506"/>
            <a:ext cx="2560320" cy="218789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map of a city&#10;&#10;Description automatically generated">
            <a:extLst>
              <a:ext uri="{FF2B5EF4-FFF2-40B4-BE49-F238E27FC236}">
                <a16:creationId xmlns:a16="http://schemas.microsoft.com/office/drawing/2014/main" id="{E2E85B77-FD88-28C8-8739-B2327943BB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3350861"/>
            <a:ext cx="2560320" cy="218789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A map of a neighborhood&#10;&#10;Description automatically generated">
            <a:extLst>
              <a:ext uri="{FF2B5EF4-FFF2-40B4-BE49-F238E27FC236}">
                <a16:creationId xmlns:a16="http://schemas.microsoft.com/office/drawing/2014/main" id="{01CDE632-2AAB-92CD-93CD-AB26CB137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024428"/>
            <a:ext cx="2560320" cy="218789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A map of a neighborhood&#10;&#10;Description automatically generated">
            <a:extLst>
              <a:ext uri="{FF2B5EF4-FFF2-40B4-BE49-F238E27FC236}">
                <a16:creationId xmlns:a16="http://schemas.microsoft.com/office/drawing/2014/main" id="{A46B6D6E-D6DA-69A5-E6F1-304E7464BF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92" y="3374706"/>
            <a:ext cx="2560320" cy="218789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A map of a neighborhood&#10;&#10;Description automatically generated">
            <a:extLst>
              <a:ext uri="{FF2B5EF4-FFF2-40B4-BE49-F238E27FC236}">
                <a16:creationId xmlns:a16="http://schemas.microsoft.com/office/drawing/2014/main" id="{6653FFFD-57E0-2604-84EA-9258BAF4BA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280" y="21906"/>
            <a:ext cx="2560320" cy="218789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A map of a city&#10;&#10;Description automatically generated">
            <a:extLst>
              <a:ext uri="{FF2B5EF4-FFF2-40B4-BE49-F238E27FC236}">
                <a16:creationId xmlns:a16="http://schemas.microsoft.com/office/drawing/2014/main" id="{A759FD0B-A735-8CD0-8B4A-5C15A2070D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280" y="2362200"/>
            <a:ext cx="2560320" cy="218789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A map of a city&#10;&#10;Description automatically generated">
            <a:extLst>
              <a:ext uri="{FF2B5EF4-FFF2-40B4-BE49-F238E27FC236}">
                <a16:creationId xmlns:a16="http://schemas.microsoft.com/office/drawing/2014/main" id="{8542BEC6-53A3-8794-87F9-0E4D3987D69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280" y="4648200"/>
            <a:ext cx="2560320" cy="218789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341400" y="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Districting Process</a:t>
            </a:r>
            <a:endParaRPr sz="4000" dirty="0"/>
          </a:p>
        </p:txBody>
      </p:sp>
      <p:sp>
        <p:nvSpPr>
          <p:cNvPr id="128" name="Google Shape;128;p2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dirty="0"/>
          </a:p>
        </p:txBody>
      </p:sp>
      <p:cxnSp>
        <p:nvCxnSpPr>
          <p:cNvPr id="131" name="Google Shape;131;p2"/>
          <p:cNvCxnSpPr/>
          <p:nvPr/>
        </p:nvCxnSpPr>
        <p:spPr>
          <a:xfrm>
            <a:off x="3057000" y="9906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889E49A5-FF2C-42CD-A94F-5093C754890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29808891"/>
              </p:ext>
            </p:extLst>
          </p:nvPr>
        </p:nvGraphicFramePr>
        <p:xfrm>
          <a:off x="533400" y="1439782"/>
          <a:ext cx="8153400" cy="326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5524500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Initial Hearings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April 9 &amp; April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Held prior to release of draft maps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Education and to solicit input on the composition of districts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60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Release draft maps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May 7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Maps must be posted at least 7 days prior to 3</a:t>
                      </a:r>
                      <a:r>
                        <a:rPr lang="en-US" sz="1600" b="0" baseline="300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rd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hearing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473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hearings on draft maps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May 14 &amp; May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meetings to discuss and revise the draft maps and to discuss the election sequence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37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Community Forum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May 18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Learn more about districting in Chowchilla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Review draft maps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5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adoption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June 11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adopted via Ordinance.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Final map must be posted at least 7 days prior to adoption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391670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A60424-04A1-13FF-B4C8-DEFD2C8A96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/>
              <a:t>May 18, 2024</a:t>
            </a:r>
          </a:p>
        </p:txBody>
      </p:sp>
    </p:spTree>
    <p:extLst>
      <p:ext uri="{BB962C8B-B14F-4D97-AF65-F5344CB8AC3E}">
        <p14:creationId xmlns:p14="http://schemas.microsoft.com/office/powerpoint/2010/main" val="664341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982DA-A681-47C0-B809-69B477FBE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771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b="1" dirty="0"/>
              <a:t>California Voting Rights Act (CVRA)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B7BA8-468C-4539-8957-0EEED3137D9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78056" y="1219200"/>
            <a:ext cx="7987888" cy="5105400"/>
          </a:xfrm>
        </p:spPr>
        <p:txBody>
          <a:bodyPr/>
          <a:lstStyle/>
          <a:p>
            <a:r>
              <a:rPr lang="en-US" sz="2000" dirty="0">
                <a:solidFill>
                  <a:srgbClr val="002060"/>
                </a:solidFill>
              </a:rPr>
              <a:t>Under the Federal Voting Rights Act (passed in 1965), a jurisdiction must fail 4 factual tests before it is in violation of the law.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The California VRA makes it significantly easier for plaintiffs to force jurisdictions into “by-district” election systems by eliminating two of the US Supreme Court Gingles tests:</a:t>
            </a:r>
          </a:p>
          <a:p>
            <a:pPr lvl="1"/>
            <a:r>
              <a:rPr lang="en-US" sz="1800" strike="sngStrike" dirty="0">
                <a:solidFill>
                  <a:srgbClr val="002060"/>
                </a:solidFill>
              </a:rPr>
              <a:t>Can the protected class constitute the majority of a district?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Does the protected class vote as a bloc?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Do the voters who are not in the protected class vote in a bloc to defeat the preferred candidates of the protected class?</a:t>
            </a:r>
          </a:p>
          <a:p>
            <a:pPr lvl="1"/>
            <a:r>
              <a:rPr lang="en-US" sz="1800" strike="sngStrike" dirty="0">
                <a:solidFill>
                  <a:srgbClr val="002060"/>
                </a:solidFill>
              </a:rPr>
              <a:t>Do the “totality of circumstances” indicate race is a factor in elections?</a:t>
            </a:r>
          </a:p>
          <a:p>
            <a:pPr lvl="1"/>
            <a:endParaRPr lang="en-US" sz="18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Liability is now determined only by the presence of racially polarized voting and dilution of the protected class’s voting strength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6" name="Google Shape;131;p2">
            <a:extLst>
              <a:ext uri="{FF2B5EF4-FFF2-40B4-BE49-F238E27FC236}">
                <a16:creationId xmlns:a16="http://schemas.microsoft.com/office/drawing/2014/main" id="{B4B09AEA-5C61-42CF-9074-0CA90928B032}"/>
              </a:ext>
            </a:extLst>
          </p:cNvPr>
          <p:cNvCxnSpPr/>
          <p:nvPr/>
        </p:nvCxnSpPr>
        <p:spPr>
          <a:xfrm>
            <a:off x="3057000" y="935948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0126B2E1-27BE-E481-E40F-2981A39D6C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/>
              <a:t>May 18, 2024</a:t>
            </a:r>
          </a:p>
        </p:txBody>
      </p:sp>
    </p:spTree>
    <p:extLst>
      <p:ext uri="{BB962C8B-B14F-4D97-AF65-F5344CB8AC3E}">
        <p14:creationId xmlns:p14="http://schemas.microsoft.com/office/powerpoint/2010/main" val="539495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405DC-F25E-4B6A-A93A-BDF8DA548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CVRA Impact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E0058D-368F-417C-8024-84E7E11DE55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36698" y="914400"/>
            <a:ext cx="4463902" cy="5410200"/>
          </a:xfrm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rgbClr val="C13F3F"/>
                </a:solidFill>
              </a:rPr>
              <a:t>Switched (or in the process of switching) as a result of CVRA: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At least 323 school districts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46 Community College Districts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198 cities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1 County Board of Supervisors</a:t>
            </a:r>
          </a:p>
          <a:p>
            <a:pPr lvl="1"/>
            <a:r>
              <a:rPr lang="en-US" sz="1600">
                <a:solidFill>
                  <a:srgbClr val="002060"/>
                </a:solidFill>
              </a:rPr>
              <a:t>Over 75 special districts</a:t>
            </a:r>
          </a:p>
          <a:p>
            <a:r>
              <a:rPr lang="en-US" sz="1600" b="1">
                <a:solidFill>
                  <a:srgbClr val="C13F3F"/>
                </a:solidFill>
              </a:rPr>
              <a:t>Cases </a:t>
            </a:r>
            <a:r>
              <a:rPr lang="en-US" sz="1600" b="1" dirty="0">
                <a:solidFill>
                  <a:srgbClr val="C13F3F"/>
                </a:solidFill>
              </a:rPr>
              <a:t>so far: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Palmdale, Santa Clara and Santa Monica went to trial on the merits. Palmdale and Santa Clara lost. Santa Monica is awaiting a decision.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Modesto and Palmdale each spent about $1.8 million on their defense (in addition to the attorney fee awards in those cases). 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Santa Monica has spent an estimated $7 million so far. Plaintiffs in Santa Monica requested $22 million in legal fees after the original trial.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BF98E-81E6-4F0F-A472-DD5EDB36550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061100" y="914400"/>
            <a:ext cx="3930500" cy="5105400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rgbClr val="C13F3F"/>
                </a:solidFill>
              </a:rPr>
              <a:t>Sample settlements: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Palmdale: $4.7 million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Modesto: $3 million 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Highland: $1.3 million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Anaheim: $1.1 million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Whittier: $1 million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Santa Barbara: $600,000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Tulare Hospital: $500,000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Camarillo: $233,000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Compton Unified: $200,000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Madera Unified: about $170,000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Hanford Joint Union Schools: $118,000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Merced City: $42,000</a:t>
            </a:r>
          </a:p>
          <a:p>
            <a:r>
              <a:rPr lang="en-US" sz="1600" b="1" dirty="0">
                <a:solidFill>
                  <a:srgbClr val="C13F3F"/>
                </a:solidFill>
              </a:rPr>
              <a:t>An estimated $16 million in total settlements and court awards so far.</a:t>
            </a:r>
          </a:p>
        </p:txBody>
      </p:sp>
      <p:cxnSp>
        <p:nvCxnSpPr>
          <p:cNvPr id="8" name="Google Shape;131;p2">
            <a:extLst>
              <a:ext uri="{FF2B5EF4-FFF2-40B4-BE49-F238E27FC236}">
                <a16:creationId xmlns:a16="http://schemas.microsoft.com/office/drawing/2014/main" id="{8B6487F8-DDFF-422B-937A-29A20B0E4824}"/>
              </a:ext>
            </a:extLst>
          </p:cNvPr>
          <p:cNvCxnSpPr/>
          <p:nvPr/>
        </p:nvCxnSpPr>
        <p:spPr>
          <a:xfrm>
            <a:off x="3057000" y="8382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99A03576-819A-D641-7196-6483AFEDA32E}"/>
              </a:ext>
            </a:extLst>
          </p:cNvPr>
          <p:cNvSpPr txBox="1">
            <a:spLocks/>
          </p:cNvSpPr>
          <p:nvPr/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400" dirty="0"/>
              <a:t>May 18, 2024</a:t>
            </a:r>
          </a:p>
        </p:txBody>
      </p:sp>
    </p:spTree>
    <p:extLst>
      <p:ext uri="{BB962C8B-B14F-4D97-AF65-F5344CB8AC3E}">
        <p14:creationId xmlns:p14="http://schemas.microsoft.com/office/powerpoint/2010/main" val="4135065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674CE-E61A-46B8-9563-99C9DF01A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5" y="-2619"/>
            <a:ext cx="2809335" cy="1298019"/>
          </a:xfrm>
        </p:spPr>
        <p:txBody>
          <a:bodyPr>
            <a:noAutofit/>
          </a:bodyPr>
          <a:lstStyle/>
          <a:p>
            <a:r>
              <a:rPr lang="en-US" sz="3200" b="1" dirty="0"/>
              <a:t>Demographic Summary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55F1140C-7101-FAEB-7372-E07FDC32F84C}"/>
              </a:ext>
            </a:extLst>
          </p:cNvPr>
          <p:cNvSpPr txBox="1">
            <a:spLocks/>
          </p:cNvSpPr>
          <p:nvPr/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latin typeface="Garamond" panose="02020404030301010803" pitchFamily="18" charset="0"/>
              </a:rPr>
              <a:t>May 18, 2024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E37187F-7078-A8B1-D1EB-0DEE1C85B4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0400" y="61742"/>
          <a:ext cx="5848352" cy="6207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448446" imgH="5783686" progId="Excel.Sheet.12">
                  <p:embed/>
                </p:oleObj>
              </mc:Choice>
              <mc:Fallback>
                <p:oleObj name="Worksheet" r:id="rId2" imgW="5448446" imgH="5783686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E37187F-7078-A8B1-D1EB-0DEE1C85B4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00400" y="61742"/>
                        <a:ext cx="5848352" cy="62079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1326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a city&#10;&#10;Description automatically generated">
            <a:extLst>
              <a:ext uri="{FF2B5EF4-FFF2-40B4-BE49-F238E27FC236}">
                <a16:creationId xmlns:a16="http://schemas.microsoft.com/office/drawing/2014/main" id="{950054E3-5E87-2627-6EC4-AB341DDBD3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5" r="2909" b="2638"/>
          <a:stretch/>
        </p:blipFill>
        <p:spPr>
          <a:xfrm>
            <a:off x="1582497" y="0"/>
            <a:ext cx="7561504" cy="6324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A3FA3D-DCE2-4761-8C4B-4D22C9DC1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/>
              <a:t>Latino CVAP</a:t>
            </a:r>
          </a:p>
        </p:txBody>
      </p:sp>
      <p:cxnSp>
        <p:nvCxnSpPr>
          <p:cNvPr id="6" name="Google Shape;131;p2">
            <a:extLst>
              <a:ext uri="{FF2B5EF4-FFF2-40B4-BE49-F238E27FC236}">
                <a16:creationId xmlns:a16="http://schemas.microsoft.com/office/drawing/2014/main" id="{4E9D3C84-32C4-4395-A213-45F78F63B1A0}"/>
              </a:ext>
            </a:extLst>
          </p:cNvPr>
          <p:cNvCxnSpPr>
            <a:cxnSpLocks/>
          </p:cNvCxnSpPr>
          <p:nvPr/>
        </p:nvCxnSpPr>
        <p:spPr>
          <a:xfrm>
            <a:off x="152400" y="821220"/>
            <a:ext cx="27432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B45692B-5028-6833-4E6E-38AEEDA717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628271"/>
            <a:ext cx="1402829" cy="140850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68D91E-5D41-9647-3588-9F4DA4F2C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May 18, 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F42A27-969D-B102-4F38-D577BE473388}"/>
              </a:ext>
            </a:extLst>
          </p:cNvPr>
          <p:cNvSpPr txBox="1"/>
          <p:nvPr/>
        </p:nvSpPr>
        <p:spPr>
          <a:xfrm>
            <a:off x="197338" y="4114800"/>
            <a:ext cx="19812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aramond" panose="02020404030301010803" pitchFamily="18" charset="0"/>
              </a:rPr>
              <a:t>Latinos are a majority of CVAP in most of the city blocks west of the railroad and north of Ave 24 ½.</a:t>
            </a:r>
          </a:p>
        </p:txBody>
      </p:sp>
    </p:spTree>
    <p:extLst>
      <p:ext uri="{BB962C8B-B14F-4D97-AF65-F5344CB8AC3E}">
        <p14:creationId xmlns:p14="http://schemas.microsoft.com/office/powerpoint/2010/main" val="2594472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3FA3D-DCE2-4761-8C4B-4D22C9DC1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" y="-2619"/>
            <a:ext cx="9123871" cy="1298019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/>
              <a:t>African-American and </a:t>
            </a:r>
            <a:br>
              <a:rPr lang="en-US" sz="4000" b="1" dirty="0"/>
            </a:br>
            <a:r>
              <a:rPr lang="en-US" sz="4000" b="1" dirty="0"/>
              <a:t>Asian-American CVAP</a:t>
            </a:r>
          </a:p>
        </p:txBody>
      </p:sp>
      <p:cxnSp>
        <p:nvCxnSpPr>
          <p:cNvPr id="6" name="Google Shape;131;p2">
            <a:extLst>
              <a:ext uri="{FF2B5EF4-FFF2-40B4-BE49-F238E27FC236}">
                <a16:creationId xmlns:a16="http://schemas.microsoft.com/office/drawing/2014/main" id="{4E9D3C84-32C4-4395-A213-45F78F63B1A0}"/>
              </a:ext>
            </a:extLst>
          </p:cNvPr>
          <p:cNvCxnSpPr>
            <a:cxnSpLocks/>
          </p:cNvCxnSpPr>
          <p:nvPr/>
        </p:nvCxnSpPr>
        <p:spPr>
          <a:xfrm>
            <a:off x="609600" y="1342897"/>
            <a:ext cx="27432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B45692B-5028-6833-4E6E-38AEEDA71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257800"/>
            <a:ext cx="1402829" cy="140850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68D91E-5D41-9647-3588-9F4DA4F2C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May 18, 2024</a:t>
            </a:r>
          </a:p>
        </p:txBody>
      </p:sp>
      <p:pic>
        <p:nvPicPr>
          <p:cNvPr id="8" name="Picture 7" descr="A map of a city&#10;&#10;Description automatically generated">
            <a:extLst>
              <a:ext uri="{FF2B5EF4-FFF2-40B4-BE49-F238E27FC236}">
                <a16:creationId xmlns:a16="http://schemas.microsoft.com/office/drawing/2014/main" id="{76921948-90ED-5F51-745C-682C06D9CB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0" y="1390395"/>
            <a:ext cx="4185768" cy="3657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map of a city&#10;&#10;Description automatically generated">
            <a:extLst>
              <a:ext uri="{FF2B5EF4-FFF2-40B4-BE49-F238E27FC236}">
                <a16:creationId xmlns:a16="http://schemas.microsoft.com/office/drawing/2014/main" id="{CCDE488F-31CE-9123-3D95-FBA93D1D06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90395"/>
            <a:ext cx="4185768" cy="3657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7A11FA-E7AB-9FDB-97B3-35C8B4DF080D}"/>
              </a:ext>
            </a:extLst>
          </p:cNvPr>
          <p:cNvSpPr txBox="1"/>
          <p:nvPr/>
        </p:nvSpPr>
        <p:spPr>
          <a:xfrm>
            <a:off x="6907475" y="228600"/>
            <a:ext cx="198120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aramond" panose="02020404030301010803" pitchFamily="18" charset="0"/>
              </a:rPr>
              <a:t>African-Americans are not geographically concentrated in the City.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67B46C-6777-7A4C-1C73-A294F465ECFC}"/>
              </a:ext>
            </a:extLst>
          </p:cNvPr>
          <p:cNvSpPr txBox="1"/>
          <p:nvPr/>
        </p:nvSpPr>
        <p:spPr>
          <a:xfrm>
            <a:off x="157632" y="4358160"/>
            <a:ext cx="19812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aramond" panose="02020404030301010803" pitchFamily="18" charset="0"/>
              </a:rPr>
              <a:t>Asian-Americans are geographically concentrated only around the golf course in the northeast.</a:t>
            </a:r>
          </a:p>
        </p:txBody>
      </p:sp>
    </p:spTree>
    <p:extLst>
      <p:ext uri="{BB962C8B-B14F-4D97-AF65-F5344CB8AC3E}">
        <p14:creationId xmlns:p14="http://schemas.microsoft.com/office/powerpoint/2010/main" val="365513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>
            <a:spLocks noGrp="1"/>
          </p:cNvSpPr>
          <p:nvPr>
            <p:ph type="body" idx="4294967295"/>
          </p:nvPr>
        </p:nvSpPr>
        <p:spPr>
          <a:xfrm>
            <a:off x="111576" y="1939924"/>
            <a:ext cx="2590800" cy="1413000"/>
          </a:xfrm>
          <a:prstGeom prst="rect">
            <a:avLst/>
          </a:prstGeom>
          <a:noFill/>
          <a:ln w="9525" cap="flat" cmpd="sng">
            <a:solidFill>
              <a:schemeClr val="accent5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6400" b="1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b="1" dirty="0">
                <a:solidFill>
                  <a:srgbClr val="002060"/>
                </a:solidFill>
              </a:rPr>
              <a:t>Equal Population</a:t>
            </a:r>
            <a:endParaRPr sz="64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400" b="1" dirty="0">
                <a:solidFill>
                  <a:srgbClr val="002060"/>
                </a:solidFill>
              </a:rPr>
              <a:t>Federal</a:t>
            </a:r>
            <a:r>
              <a:rPr lang="en-US" sz="6400" dirty="0">
                <a:solidFill>
                  <a:srgbClr val="002060"/>
                </a:solidFill>
              </a:rPr>
              <a:t> </a:t>
            </a:r>
            <a:r>
              <a:rPr lang="en-US" sz="6400" b="1" dirty="0">
                <a:solidFill>
                  <a:srgbClr val="002060"/>
                </a:solidFill>
              </a:rPr>
              <a:t>Voting Rights Act</a:t>
            </a:r>
            <a:endParaRPr sz="64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400" b="1" dirty="0">
                <a:solidFill>
                  <a:srgbClr val="002060"/>
                </a:solidFill>
              </a:rPr>
              <a:t>No Racial Gerrymandering</a:t>
            </a:r>
            <a:endParaRPr sz="6400" dirty="0">
              <a:solidFill>
                <a:srgbClr val="002060"/>
              </a:solidFill>
            </a:endParaRPr>
          </a:p>
          <a:p>
            <a:pPr marL="640080" lvl="1" indent="-175641" algn="l" rtl="0">
              <a:spcBef>
                <a:spcPts val="550"/>
              </a:spcBef>
              <a:spcAft>
                <a:spcPts val="0"/>
              </a:spcAft>
              <a:buSzPct val="70000"/>
              <a:buNone/>
            </a:pPr>
            <a:endParaRPr sz="2400" dirty="0"/>
          </a:p>
        </p:txBody>
      </p:sp>
      <p:sp>
        <p:nvSpPr>
          <p:cNvPr id="139" name="Google Shape;139;p3"/>
          <p:cNvSpPr txBox="1">
            <a:spLocks noGrp="1"/>
          </p:cNvSpPr>
          <p:nvPr>
            <p:ph type="body" idx="4294967295"/>
          </p:nvPr>
        </p:nvSpPr>
        <p:spPr>
          <a:xfrm>
            <a:off x="6025200" y="1910453"/>
            <a:ext cx="3007200" cy="1674025"/>
          </a:xfrm>
          <a:prstGeom prst="rect">
            <a:avLst/>
          </a:prstGeom>
          <a:noFill/>
          <a:ln w="9525" cap="flat" cmpd="sng">
            <a:solidFill>
              <a:schemeClr val="accent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b="0" u="none" strike="noStrike" cap="none" dirty="0">
              <a:solidFill>
                <a:srgbClr val="C1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u="none" strike="noStrike" cap="none" dirty="0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“Shall not adopt election district boundaries for the purpose of favoring or discriminating against an incumbent, political candidate, or political party.”</a:t>
            </a:r>
            <a:endParaRPr sz="1600" dirty="0">
              <a:solidFill>
                <a:srgbClr val="002060"/>
              </a:solidFill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111576" y="1295400"/>
            <a:ext cx="2590800" cy="6399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1. Federal Laws</a:t>
            </a:r>
            <a:endParaRPr sz="1800" dirty="0"/>
          </a:p>
        </p:txBody>
      </p:sp>
      <p:sp>
        <p:nvSpPr>
          <p:cNvPr id="141" name="Google Shape;141;p3"/>
          <p:cNvSpPr txBox="1"/>
          <p:nvPr/>
        </p:nvSpPr>
        <p:spPr>
          <a:xfrm>
            <a:off x="2842875" y="1295403"/>
            <a:ext cx="3039600" cy="639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2. California </a:t>
            </a:r>
            <a:r>
              <a:rPr lang="en-US" b="1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Criteria</a:t>
            </a:r>
            <a:endParaRPr sz="1800" dirty="0"/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413" y="3800858"/>
            <a:ext cx="2457125" cy="16291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3" name="Google Shape;143;p3"/>
          <p:cNvSpPr txBox="1"/>
          <p:nvPr/>
        </p:nvSpPr>
        <p:spPr>
          <a:xfrm>
            <a:off x="2857788" y="1910453"/>
            <a:ext cx="3009600" cy="4124304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300" b="1" i="1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1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In prioritized order: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Geographically contiguous</a:t>
            </a:r>
            <a:endParaRPr sz="1600" dirty="0">
              <a:solidFill>
                <a:srgbClr val="002060"/>
              </a:solidFill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Undivided neighborhoods and “communities of interest” </a:t>
            </a:r>
            <a:br>
              <a:rPr lang="en-US" sz="18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(Socio-economic geographic areas that should be kept together)</a:t>
            </a:r>
            <a:endParaRPr sz="1450" b="0" i="0" u="none" strike="noStrike" cap="none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Easily identifiable boundaries</a:t>
            </a:r>
            <a:endParaRPr sz="1600" dirty="0">
              <a:solidFill>
                <a:srgbClr val="002060"/>
              </a:solidFill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Compact</a:t>
            </a:r>
            <a:br>
              <a:rPr lang="en-US" sz="18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(Do not bypass one group of people to get to a more distant group of people)</a:t>
            </a:r>
          </a:p>
          <a:p>
            <a:pPr marR="0" lvl="0" algn="l" rtl="0">
              <a:spcBef>
                <a:spcPts val="700"/>
              </a:spcBef>
              <a:spcAft>
                <a:spcPts val="0"/>
              </a:spcAft>
            </a:pPr>
            <a:endParaRPr sz="300" dirty="0">
              <a:solidFill>
                <a:srgbClr val="002060"/>
              </a:solidFill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6022937" y="1295403"/>
            <a:ext cx="3007200" cy="6399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California Prohibition</a:t>
            </a:r>
            <a:endParaRPr sz="1800" dirty="0"/>
          </a:p>
        </p:txBody>
      </p:sp>
      <p:sp>
        <p:nvSpPr>
          <p:cNvPr id="146" name="Google Shape;146;p3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dirty="0"/>
          </a:p>
        </p:txBody>
      </p:sp>
      <p:cxnSp>
        <p:nvCxnSpPr>
          <p:cNvPr id="147" name="Google Shape;147;p3"/>
          <p:cNvCxnSpPr/>
          <p:nvPr/>
        </p:nvCxnSpPr>
        <p:spPr>
          <a:xfrm>
            <a:off x="3057000" y="889021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5F772203-E04B-4ED9-85FB-B3633530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Districting Rules and Goals</a:t>
            </a:r>
            <a:endParaRPr lang="en-US" sz="4000" b="1" dirty="0"/>
          </a:p>
        </p:txBody>
      </p:sp>
      <p:sp>
        <p:nvSpPr>
          <p:cNvPr id="2" name="Google Shape;139;p3">
            <a:extLst>
              <a:ext uri="{FF2B5EF4-FFF2-40B4-BE49-F238E27FC236}">
                <a16:creationId xmlns:a16="http://schemas.microsoft.com/office/drawing/2014/main" id="{0BA4AC22-D02C-4589-01A3-CFF706143BFB}"/>
              </a:ext>
            </a:extLst>
          </p:cNvPr>
          <p:cNvSpPr txBox="1">
            <a:spLocks/>
          </p:cNvSpPr>
          <p:nvPr/>
        </p:nvSpPr>
        <p:spPr>
          <a:xfrm>
            <a:off x="6025063" y="4360732"/>
            <a:ext cx="3007200" cy="1674025"/>
          </a:xfrm>
          <a:prstGeom prst="rect">
            <a:avLst/>
          </a:prstGeom>
          <a:noFill/>
          <a:ln w="9525" cap="flat" cmpd="sng">
            <a:solidFill>
              <a:srgbClr val="AFC9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anchor="t" anchorCtr="0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1600" b="1" dirty="0">
                <a:solidFill>
                  <a:srgbClr val="002060"/>
                </a:solidFill>
              </a:rPr>
              <a:t>Future population growth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3" name="Google Shape;144;p3">
            <a:extLst>
              <a:ext uri="{FF2B5EF4-FFF2-40B4-BE49-F238E27FC236}">
                <a16:creationId xmlns:a16="http://schemas.microsoft.com/office/drawing/2014/main" id="{0F43825D-F602-AB87-1048-84E5694E37D3}"/>
              </a:ext>
            </a:extLst>
          </p:cNvPr>
          <p:cNvSpPr txBox="1"/>
          <p:nvPr/>
        </p:nvSpPr>
        <p:spPr>
          <a:xfrm>
            <a:off x="6022800" y="3745682"/>
            <a:ext cx="3007200" cy="6399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Other Traditional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b="1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istricting Principles</a:t>
            </a:r>
            <a:endParaRPr sz="1800" dirty="0"/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EC94725D-3CF9-06AF-A402-F23C4D614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/>
              <a:t>May 18, 2024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27900" y="1731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401: </a:t>
            </a:r>
            <a:r>
              <a:rPr lang="en-US" sz="4000" dirty="0"/>
              <a:t>4 districts, elective mayor</a:t>
            </a:r>
            <a:endParaRPr sz="4000" dirty="0"/>
          </a:p>
        </p:txBody>
      </p:sp>
      <p:sp>
        <p:nvSpPr>
          <p:cNvPr id="156" name="Google Shape;156;p4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12C83A-6F03-BABA-F58A-260C50F4C731}"/>
              </a:ext>
            </a:extLst>
          </p:cNvPr>
          <p:cNvSpPr txBox="1">
            <a:spLocks/>
          </p:cNvSpPr>
          <p:nvPr/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latin typeface="Garamond" panose="02020404030301010803" pitchFamily="18" charset="0"/>
              </a:rPr>
              <a:t>May 18, 2024</a:t>
            </a:r>
            <a:endParaRPr lang="en-US" sz="1400" dirty="0"/>
          </a:p>
        </p:txBody>
      </p:sp>
      <p:pic>
        <p:nvPicPr>
          <p:cNvPr id="4" name="Picture 3" descr="A map of a neighborhood&#10;&#10;Description automatically generated">
            <a:extLst>
              <a:ext uri="{FF2B5EF4-FFF2-40B4-BE49-F238E27FC236}">
                <a16:creationId xmlns:a16="http://schemas.microsoft.com/office/drawing/2014/main" id="{D7EC14E9-BCB7-BAF2-6A8C-BC645BCE90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914400"/>
            <a:ext cx="6152790" cy="5257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3AF34F-DE9D-3E1E-105C-C8F92FAD8DBF}"/>
              </a:ext>
            </a:extLst>
          </p:cNvPr>
          <p:cNvSpPr txBox="1"/>
          <p:nvPr/>
        </p:nvSpPr>
        <p:spPr>
          <a:xfrm>
            <a:off x="76200" y="1219200"/>
            <a:ext cx="2667000" cy="107721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“President” Streets united.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North of Ventura united.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D3 entirely in Downtown.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Greenhills united.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E35F408-57A9-2217-49F3-0330E349BE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368157"/>
              </p:ext>
            </p:extLst>
          </p:nvPr>
        </p:nvGraphicFramePr>
        <p:xfrm>
          <a:off x="990600" y="5257800"/>
          <a:ext cx="42735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273640" imgH="743144" progId="Excel.Sheet.12">
                  <p:embed/>
                </p:oleObj>
              </mc:Choice>
              <mc:Fallback>
                <p:oleObj name="Worksheet" r:id="rId4" imgW="4273640" imgH="74314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5257800"/>
                        <a:ext cx="4273550" cy="74295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0107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6079</TotalTime>
  <Words>1077</Words>
  <Application>Microsoft Office PowerPoint</Application>
  <PresentationFormat>On-screen Show (4:3)</PresentationFormat>
  <Paragraphs>181</Paragraphs>
  <Slides>17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EB Garamond</vt:lpstr>
      <vt:lpstr>Garamond</vt:lpstr>
      <vt:lpstr>Noto Sans Symbols</vt:lpstr>
      <vt:lpstr>Tw Cen MT</vt:lpstr>
      <vt:lpstr>Twentieth Century</vt:lpstr>
      <vt:lpstr>Wingdings</vt:lpstr>
      <vt:lpstr>Wingdings 2</vt:lpstr>
      <vt:lpstr>Median</vt:lpstr>
      <vt:lpstr>Worksheet</vt:lpstr>
      <vt:lpstr>City of Chowchilla Community Forum</vt:lpstr>
      <vt:lpstr>Districting Process</vt:lpstr>
      <vt:lpstr>California Voting Rights Act (CVRA)</vt:lpstr>
      <vt:lpstr>CVRA Impact</vt:lpstr>
      <vt:lpstr>Demographic Summary</vt:lpstr>
      <vt:lpstr>Latino CVAP</vt:lpstr>
      <vt:lpstr>African-American and  Asian-American CVAP</vt:lpstr>
      <vt:lpstr>Districting Rules and Goals</vt:lpstr>
      <vt:lpstr>401: 4 districts, elective mayor</vt:lpstr>
      <vt:lpstr>402: 4 districts, elective mayor</vt:lpstr>
      <vt:lpstr>403: 4 districts, elective mayor</vt:lpstr>
      <vt:lpstr>404: 4 districts, elective mayor</vt:lpstr>
      <vt:lpstr>501: 5 districts</vt:lpstr>
      <vt:lpstr>502: 5 districts</vt:lpstr>
      <vt:lpstr>503: 5 districts</vt:lpstr>
      <vt:lpstr>Election Year Sequencing</vt:lpstr>
      <vt:lpstr>PowerPoint Presentation</vt:lpstr>
    </vt:vector>
  </TitlesOfParts>
  <Company>Claremont McKenna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NDC Presentation</dc:title>
  <dc:creator>Douglas Johnson</dc:creator>
  <cp:lastModifiedBy>Jeff Tilton</cp:lastModifiedBy>
  <cp:revision>464</cp:revision>
  <cp:lastPrinted>2024-05-06T19:20:00Z</cp:lastPrinted>
  <dcterms:created xsi:type="dcterms:W3CDTF">2011-05-19T00:29:13Z</dcterms:created>
  <dcterms:modified xsi:type="dcterms:W3CDTF">2024-05-18T13:30:54Z</dcterms:modified>
</cp:coreProperties>
</file>