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282" r:id="rId2"/>
    <p:sldId id="302" r:id="rId3"/>
    <p:sldId id="299" r:id="rId4"/>
    <p:sldId id="310" r:id="rId5"/>
    <p:sldId id="315" r:id="rId6"/>
    <p:sldId id="316" r:id="rId7"/>
    <p:sldId id="286" r:id="rId8"/>
    <p:sldId id="308" r:id="rId9"/>
    <p:sldId id="317"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2"/>
    <a:srgbClr val="FFFFFF"/>
    <a:srgbClr val="C13F3F"/>
    <a:srgbClr val="FFFF99"/>
    <a:srgbClr val="D921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3" autoAdjust="0"/>
    <p:restoredTop sz="96357" autoAdjust="0"/>
  </p:normalViewPr>
  <p:slideViewPr>
    <p:cSldViewPr>
      <p:cViewPr varScale="1">
        <p:scale>
          <a:sx n="110" d="100"/>
          <a:sy n="110" d="100"/>
        </p:scale>
        <p:origin x="1476" y="80"/>
      </p:cViewPr>
      <p:guideLst>
        <p:guide orient="horz" pos="2160"/>
        <p:guide pos="2880"/>
      </p:guideLst>
    </p:cSldViewPr>
  </p:slideViewPr>
  <p:outlineViewPr>
    <p:cViewPr>
      <p:scale>
        <a:sx n="33" d="100"/>
        <a:sy n="33" d="100"/>
      </p:scale>
      <p:origin x="0" y="-1916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3142"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70248" cy="480223"/>
          </a:xfrm>
          <a:prstGeom prst="rect">
            <a:avLst/>
          </a:prstGeom>
        </p:spPr>
        <p:txBody>
          <a:bodyPr vert="horz" lIns="94039" tIns="47020" rIns="94039" bIns="47020" rtlCol="0"/>
          <a:lstStyle>
            <a:lvl1pPr algn="l">
              <a:defRPr sz="1200"/>
            </a:lvl1pPr>
          </a:lstStyle>
          <a:p>
            <a:endParaRPr lang="en-US" dirty="0"/>
          </a:p>
        </p:txBody>
      </p:sp>
      <p:sp>
        <p:nvSpPr>
          <p:cNvPr id="3" name="Date Placeholder 2"/>
          <p:cNvSpPr>
            <a:spLocks noGrp="1"/>
          </p:cNvSpPr>
          <p:nvPr>
            <p:ph type="dt" sz="quarter" idx="1"/>
          </p:nvPr>
        </p:nvSpPr>
        <p:spPr>
          <a:xfrm>
            <a:off x="4143313" y="5"/>
            <a:ext cx="3170248" cy="480223"/>
          </a:xfrm>
          <a:prstGeom prst="rect">
            <a:avLst/>
          </a:prstGeom>
        </p:spPr>
        <p:txBody>
          <a:bodyPr vert="horz" lIns="94039" tIns="47020" rIns="94039" bIns="47020" rtlCol="0"/>
          <a:lstStyle>
            <a:lvl1pPr algn="r">
              <a:defRPr sz="1200"/>
            </a:lvl1pPr>
          </a:lstStyle>
          <a:p>
            <a:fld id="{4F0938CC-CE79-4435-A706-83705538FAFE}" type="datetimeFigureOut">
              <a:rPr lang="en-US" smtClean="0"/>
              <a:pPr/>
              <a:t>6/4/2024</a:t>
            </a:fld>
            <a:endParaRPr lang="en-US" dirty="0"/>
          </a:p>
        </p:txBody>
      </p:sp>
      <p:sp>
        <p:nvSpPr>
          <p:cNvPr id="4" name="Footer Placeholder 3"/>
          <p:cNvSpPr>
            <a:spLocks noGrp="1"/>
          </p:cNvSpPr>
          <p:nvPr>
            <p:ph type="ftr" sz="quarter" idx="2"/>
          </p:nvPr>
        </p:nvSpPr>
        <p:spPr>
          <a:xfrm>
            <a:off x="0" y="9119354"/>
            <a:ext cx="3170248" cy="480223"/>
          </a:xfrm>
          <a:prstGeom prst="rect">
            <a:avLst/>
          </a:prstGeom>
        </p:spPr>
        <p:txBody>
          <a:bodyPr vert="horz" lIns="94039" tIns="47020" rIns="94039" bIns="470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13" y="9119354"/>
            <a:ext cx="3170248" cy="480223"/>
          </a:xfrm>
          <a:prstGeom prst="rect">
            <a:avLst/>
          </a:prstGeom>
        </p:spPr>
        <p:txBody>
          <a:bodyPr vert="horz" lIns="94039" tIns="47020" rIns="94039" bIns="47020" rtlCol="0" anchor="b"/>
          <a:lstStyle>
            <a:lvl1pPr algn="r">
              <a:defRPr sz="1200"/>
            </a:lvl1pPr>
          </a:lstStyle>
          <a:p>
            <a:fld id="{D669F728-D530-4620-B9D3-C4599D173138}" type="slidenum">
              <a:rPr lang="en-US" smtClean="0"/>
              <a:pPr/>
              <a:t>‹#›</a:t>
            </a:fld>
            <a:endParaRPr lang="en-US" dirty="0"/>
          </a:p>
        </p:txBody>
      </p:sp>
    </p:spTree>
    <p:extLst>
      <p:ext uri="{BB962C8B-B14F-4D97-AF65-F5344CB8AC3E}">
        <p14:creationId xmlns:p14="http://schemas.microsoft.com/office/powerpoint/2010/main" val="2042998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70248" cy="480223"/>
          </a:xfrm>
          <a:prstGeom prst="rect">
            <a:avLst/>
          </a:prstGeom>
        </p:spPr>
        <p:txBody>
          <a:bodyPr vert="horz" lIns="94039" tIns="47020" rIns="94039" bIns="47020" rtlCol="0"/>
          <a:lstStyle>
            <a:lvl1pPr algn="l">
              <a:defRPr sz="1200"/>
            </a:lvl1pPr>
          </a:lstStyle>
          <a:p>
            <a:endParaRPr lang="en-US" dirty="0"/>
          </a:p>
        </p:txBody>
      </p:sp>
      <p:sp>
        <p:nvSpPr>
          <p:cNvPr id="3" name="Date Placeholder 2"/>
          <p:cNvSpPr>
            <a:spLocks noGrp="1"/>
          </p:cNvSpPr>
          <p:nvPr>
            <p:ph type="dt" idx="1"/>
          </p:nvPr>
        </p:nvSpPr>
        <p:spPr>
          <a:xfrm>
            <a:off x="4143313" y="5"/>
            <a:ext cx="3170248" cy="480223"/>
          </a:xfrm>
          <a:prstGeom prst="rect">
            <a:avLst/>
          </a:prstGeom>
        </p:spPr>
        <p:txBody>
          <a:bodyPr vert="horz" lIns="94039" tIns="47020" rIns="94039" bIns="47020" rtlCol="0"/>
          <a:lstStyle>
            <a:lvl1pPr algn="r">
              <a:defRPr sz="1200"/>
            </a:lvl1pPr>
          </a:lstStyle>
          <a:p>
            <a:fld id="{D67B964A-190D-4150-B132-A0F976DCD8AC}" type="datetimeFigureOut">
              <a:rPr lang="en-US" smtClean="0"/>
              <a:pPr/>
              <a:t>6/4/2024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039" tIns="47020" rIns="94039" bIns="47020" rtlCol="0" anchor="ctr"/>
          <a:lstStyle/>
          <a:p>
            <a:endParaRPr lang="en-US" dirty="0"/>
          </a:p>
        </p:txBody>
      </p:sp>
      <p:sp>
        <p:nvSpPr>
          <p:cNvPr id="5" name="Notes Placeholder 4"/>
          <p:cNvSpPr>
            <a:spLocks noGrp="1"/>
          </p:cNvSpPr>
          <p:nvPr>
            <p:ph type="body" sz="quarter" idx="3"/>
          </p:nvPr>
        </p:nvSpPr>
        <p:spPr>
          <a:xfrm>
            <a:off x="731853" y="4561307"/>
            <a:ext cx="5851504" cy="4320377"/>
          </a:xfrm>
          <a:prstGeom prst="rect">
            <a:avLst/>
          </a:prstGeom>
        </p:spPr>
        <p:txBody>
          <a:bodyPr vert="horz" lIns="94039" tIns="47020" rIns="94039" bIns="470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54"/>
            <a:ext cx="3170248" cy="480223"/>
          </a:xfrm>
          <a:prstGeom prst="rect">
            <a:avLst/>
          </a:prstGeom>
        </p:spPr>
        <p:txBody>
          <a:bodyPr vert="horz" lIns="94039" tIns="47020" rIns="94039" bIns="470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13" y="9119354"/>
            <a:ext cx="3170248" cy="480223"/>
          </a:xfrm>
          <a:prstGeom prst="rect">
            <a:avLst/>
          </a:prstGeom>
        </p:spPr>
        <p:txBody>
          <a:bodyPr vert="horz" lIns="94039" tIns="47020" rIns="94039" bIns="47020" rtlCol="0" anchor="b"/>
          <a:lstStyle>
            <a:lvl1pPr algn="r">
              <a:defRPr sz="1200"/>
            </a:lvl1pPr>
          </a:lstStyle>
          <a:p>
            <a:fld id="{25FD98E6-C4B7-402B-9B62-381BA5333BEA}" type="slidenum">
              <a:rPr lang="en-US" smtClean="0"/>
              <a:pPr/>
              <a:t>‹#›</a:t>
            </a:fld>
            <a:endParaRPr lang="en-US" dirty="0"/>
          </a:p>
        </p:txBody>
      </p:sp>
    </p:spTree>
    <p:extLst>
      <p:ext uri="{BB962C8B-B14F-4D97-AF65-F5344CB8AC3E}">
        <p14:creationId xmlns:p14="http://schemas.microsoft.com/office/powerpoint/2010/main" val="424547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14" name="Google Shape;114;p1: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25" name="Google Shape;125;p2: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340798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3: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36" name="Google Shape;136;p3: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87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5626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875" y="3962400"/>
            <a:ext cx="9133935" cy="1828800"/>
          </a:xfrm>
        </p:spPr>
        <p:txBody>
          <a:bodyPr anchor="b"/>
          <a:lstStyle>
            <a:lvl1pPr>
              <a:defRPr cap="none" baseline="0">
                <a:solidFill>
                  <a:srgbClr val="002060"/>
                </a:solidFill>
              </a:defRPr>
            </a:lvl1pPr>
          </a:lstStyle>
          <a:p>
            <a:r>
              <a:rPr kumimoji="0" lang="en-US" dirty="0"/>
              <a:t>Click to edit Master title style</a:t>
            </a:r>
          </a:p>
        </p:txBody>
      </p:sp>
      <p:cxnSp>
        <p:nvCxnSpPr>
          <p:cNvPr id="3" name="Straight Connector 2"/>
          <p:cNvCxnSpPr/>
          <p:nvPr userDrawn="1"/>
        </p:nvCxnSpPr>
        <p:spPr>
          <a:xfrm>
            <a:off x="-1905000" y="1524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EA8D14-E5DC-4009-8ABE-E113074D3533}"/>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5" name="Picture 14">
            <a:extLst>
              <a:ext uri="{FF2B5EF4-FFF2-40B4-BE49-F238E27FC236}">
                <a16:creationId xmlns:a16="http://schemas.microsoft.com/office/drawing/2014/main" id="{0D75C59B-2226-4C9A-BA5C-475C2A35C4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6" name="Slide Number Placeholder 5">
            <a:extLst>
              <a:ext uri="{FF2B5EF4-FFF2-40B4-BE49-F238E27FC236}">
                <a16:creationId xmlns:a16="http://schemas.microsoft.com/office/drawing/2014/main" id="{B3CDF360-C7B3-49D5-81D7-6D9D54264E47}"/>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
        <p:nvSpPr>
          <p:cNvPr id="17" name="Date Placeholder 13">
            <a:extLst>
              <a:ext uri="{FF2B5EF4-FFF2-40B4-BE49-F238E27FC236}">
                <a16:creationId xmlns:a16="http://schemas.microsoft.com/office/drawing/2014/main" id="{AEB9E3C3-A590-43C8-8AF5-AAE4C2A44E86}"/>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bg1"/>
                </a:solidFill>
                <a:latin typeface="Garamond" pitchFamily="18" charset="0"/>
              </a:defRPr>
            </a:lvl1pPr>
          </a:lstStyle>
          <a:p>
            <a:r>
              <a:rPr lang="en-US" dirty="0"/>
              <a:t>Date</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lvl1pPr>
              <a:defRPr sz="4400">
                <a:latin typeface="Garamond" pitchFamily="18" charset="0"/>
              </a:defRPr>
            </a:lvl1pPr>
          </a:lstStyle>
          <a:p>
            <a:r>
              <a:rPr kumimoji="0" lang="en-US" dirty="0"/>
              <a:t>Click to edit Master title style</a:t>
            </a:r>
          </a:p>
        </p:txBody>
      </p:sp>
      <p:sp>
        <p:nvSpPr>
          <p:cNvPr id="8" name="Content Placeholder 7"/>
          <p:cNvSpPr>
            <a:spLocks noGrp="1"/>
          </p:cNvSpPr>
          <p:nvPr>
            <p:ph sz="quarter" idx="1"/>
          </p:nvPr>
        </p:nvSpPr>
        <p:spPr>
          <a:xfrm>
            <a:off x="612648" y="990600"/>
            <a:ext cx="8153400" cy="5105400"/>
          </a:xfrm>
        </p:spPr>
        <p:txBody>
          <a:bodyPr>
            <a:normAutofit/>
          </a:bodyPr>
          <a:lstStyle>
            <a:lvl1pPr>
              <a:defRPr sz="2800">
                <a:latin typeface="Garamond" pitchFamily="18" charset="0"/>
              </a:defRPr>
            </a:lvl1pPr>
            <a:lvl2pPr>
              <a:defRPr sz="2400">
                <a:latin typeface="Garamond" pitchFamily="18" charset="0"/>
              </a:defRPr>
            </a:lvl2pPr>
            <a:lvl3pPr>
              <a:defRPr sz="2000">
                <a:latin typeface="Garamond" pitchFamily="18" charset="0"/>
              </a:defRPr>
            </a:lvl3pPr>
            <a:lvl4pPr>
              <a:defRPr sz="1800">
                <a:latin typeface="Garamond" pitchFamily="18" charset="0"/>
              </a:defRPr>
            </a:lvl4pPr>
            <a:lvl5pPr>
              <a:defRPr sz="1800">
                <a:latin typeface="Garamond" pitchFamily="18"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9" name="Date Placeholder 13">
            <a:extLst>
              <a:ext uri="{FF2B5EF4-FFF2-40B4-BE49-F238E27FC236}">
                <a16:creationId xmlns:a16="http://schemas.microsoft.com/office/drawing/2014/main" id="{A087DD9F-A4A9-4654-A7DD-2A17E56F19CD}"/>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10443" y="2718275"/>
            <a:ext cx="7123113" cy="1673225"/>
          </a:xfrm>
        </p:spPr>
        <p:txBody>
          <a:bodyPr anchor="t"/>
          <a:lstStyle>
            <a:lvl1pPr marL="0" indent="0" algn="ct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0065" y="1600200"/>
            <a:ext cx="9133935"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000" b="1" dirty="0">
              <a:latin typeface="Garamond" panose="02020404030301010803" pitchFamily="18" charset="0"/>
            </a:endParaRPr>
          </a:p>
        </p:txBody>
      </p:sp>
      <p:sp>
        <p:nvSpPr>
          <p:cNvPr id="2" name="Title 1"/>
          <p:cNvSpPr>
            <a:spLocks noGrp="1"/>
          </p:cNvSpPr>
          <p:nvPr>
            <p:ph type="title"/>
          </p:nvPr>
        </p:nvSpPr>
        <p:spPr>
          <a:xfrm>
            <a:off x="0" y="1600200"/>
            <a:ext cx="8991600" cy="990600"/>
          </a:xfrm>
        </p:spPr>
        <p:txBody>
          <a:bodyPr/>
          <a:lstStyle>
            <a:lvl1pPr algn="ctr">
              <a:buNone/>
              <a:defRPr sz="4400" b="0" cap="none">
                <a:solidFill>
                  <a:srgbClr val="FFFFFF"/>
                </a:solidFill>
              </a:defRPr>
            </a:lvl1pPr>
          </a:lstStyle>
          <a:p>
            <a:r>
              <a:rPr kumimoji="0" lang="en-US" dirty="0"/>
              <a:t>Click to edit Master title style</a:t>
            </a:r>
          </a:p>
        </p:txBody>
      </p:sp>
      <p:sp>
        <p:nvSpPr>
          <p:cNvPr id="11" name="Date Placeholder 13">
            <a:extLst>
              <a:ext uri="{FF2B5EF4-FFF2-40B4-BE49-F238E27FC236}">
                <a16:creationId xmlns:a16="http://schemas.microsoft.com/office/drawing/2014/main" id="{FCC66BDB-479C-425F-A0DE-FBA1C4F5B99A}"/>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Date</a:t>
            </a:r>
          </a:p>
        </p:txBody>
      </p:sp>
      <p:cxnSp>
        <p:nvCxnSpPr>
          <p:cNvPr id="15" name="Straight Connector 14">
            <a:extLst>
              <a:ext uri="{FF2B5EF4-FFF2-40B4-BE49-F238E27FC236}">
                <a16:creationId xmlns:a16="http://schemas.microsoft.com/office/drawing/2014/main" id="{C630E0A3-BC75-4EC2-B96D-C99E4CC6620B}"/>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6" name="Picture 15">
            <a:extLst>
              <a:ext uri="{FF2B5EF4-FFF2-40B4-BE49-F238E27FC236}">
                <a16:creationId xmlns:a16="http://schemas.microsoft.com/office/drawing/2014/main" id="{A6D8E689-AD31-4B85-84FE-1080505B55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7" name="Slide Number Placeholder 5">
            <a:extLst>
              <a:ext uri="{FF2B5EF4-FFF2-40B4-BE49-F238E27FC236}">
                <a16:creationId xmlns:a16="http://schemas.microsoft.com/office/drawing/2014/main" id="{A806211B-1D5E-4146-BED0-7EC3D4207D5E}"/>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lgn="ctr">
              <a:defRPr/>
            </a:lvl1pPr>
          </a:lstStyle>
          <a:p>
            <a:r>
              <a:rPr kumimoji="0" lang="en-US" dirty="0"/>
              <a:t>Click to edit Master title style</a:t>
            </a:r>
          </a:p>
        </p:txBody>
      </p:sp>
      <p:sp>
        <p:nvSpPr>
          <p:cNvPr id="9" name="Content Placeholder 8"/>
          <p:cNvSpPr>
            <a:spLocks noGrp="1"/>
          </p:cNvSpPr>
          <p:nvPr>
            <p:ph sz="quarter" idx="1"/>
          </p:nvPr>
        </p:nvSpPr>
        <p:spPr>
          <a:xfrm>
            <a:off x="336699" y="914400"/>
            <a:ext cx="3886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572000" y="914400"/>
            <a:ext cx="38862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5943600" y="6446837"/>
            <a:ext cx="2667000" cy="365125"/>
          </a:xfrm>
        </p:spPr>
        <p:txBody>
          <a:bodyPr rtlCol="0"/>
          <a:lstStyle>
            <a:lvl1pPr algn="r">
              <a:defRPr sz="1400">
                <a:solidFill>
                  <a:schemeClr val="tx1"/>
                </a:solidFill>
              </a:defRPr>
            </a:lvl1pPr>
          </a:lstStyle>
          <a:p>
            <a:r>
              <a:rPr lang="en-US" dirty="0"/>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9950"/>
          </a:xfrm>
        </p:spPr>
        <p:txBody>
          <a:bodyPr anchor="ctr"/>
          <a:lstStyle>
            <a:lvl1pPr>
              <a:defRPr/>
            </a:lvl1pPr>
          </a:lstStyle>
          <a:p>
            <a:r>
              <a:rPr kumimoji="0" lang="en-US" dirty="0"/>
              <a:t>Click to edit Master title style</a:t>
            </a:r>
          </a:p>
        </p:txBody>
      </p:sp>
      <p:sp>
        <p:nvSpPr>
          <p:cNvPr id="11" name="Content Placeholder 10"/>
          <p:cNvSpPr>
            <a:spLocks noGrp="1"/>
          </p:cNvSpPr>
          <p:nvPr>
            <p:ph sz="quarter" idx="2"/>
          </p:nvPr>
        </p:nvSpPr>
        <p:spPr>
          <a:xfrm>
            <a:off x="523336" y="1591692"/>
            <a:ext cx="3886200" cy="4504307"/>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3" name="Content Placeholder 12"/>
          <p:cNvSpPr>
            <a:spLocks noGrp="1"/>
          </p:cNvSpPr>
          <p:nvPr>
            <p:ph sz="quarter" idx="4"/>
          </p:nvPr>
        </p:nvSpPr>
        <p:spPr>
          <a:xfrm>
            <a:off x="4714336" y="1591693"/>
            <a:ext cx="3886200" cy="450430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15"/>
          </p:nvPr>
        </p:nvSpPr>
        <p:spPr/>
        <p:txBody>
          <a:bodyPr rtlCol="0"/>
          <a:lstStyle>
            <a:lvl1pPr>
              <a:defRPr>
                <a:solidFill>
                  <a:schemeClr val="tx1"/>
                </a:solidFill>
              </a:defRPr>
            </a:lvl1pPr>
          </a:lstStyle>
          <a:p>
            <a:r>
              <a:rPr lang="en-US" dirty="0"/>
              <a:t>Date</a:t>
            </a:r>
          </a:p>
        </p:txBody>
      </p:sp>
      <p:sp>
        <p:nvSpPr>
          <p:cNvPr id="16" name="Text Placeholder 15"/>
          <p:cNvSpPr>
            <a:spLocks noGrp="1"/>
          </p:cNvSpPr>
          <p:nvPr>
            <p:ph type="body" sz="quarter" idx="1"/>
          </p:nvPr>
        </p:nvSpPr>
        <p:spPr>
          <a:xfrm>
            <a:off x="523336" y="905893"/>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14336" y="905893"/>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dirty="0"/>
              <a:t>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13">
            <a:extLst>
              <a:ext uri="{FF2B5EF4-FFF2-40B4-BE49-F238E27FC236}">
                <a16:creationId xmlns:a16="http://schemas.microsoft.com/office/drawing/2014/main" id="{CCD744E3-F398-4247-B444-E2D9218E27FC}"/>
              </a:ext>
            </a:extLst>
          </p:cNvPr>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1"/>
                </a:solidFill>
                <a:latin typeface="Garamond" pitchFamily="18" charset="0"/>
              </a:defRPr>
            </a:lvl1pPr>
          </a:lstStyle>
          <a:p>
            <a:r>
              <a:rPr lang="en-US" dirty="0"/>
              <a:t>Date</a:t>
            </a:r>
          </a:p>
        </p:txBody>
      </p:sp>
      <p:cxnSp>
        <p:nvCxnSpPr>
          <p:cNvPr id="6" name="Straight Connector 5">
            <a:extLst>
              <a:ext uri="{FF2B5EF4-FFF2-40B4-BE49-F238E27FC236}">
                <a16:creationId xmlns:a16="http://schemas.microsoft.com/office/drawing/2014/main" id="{F4DC4317-A5EC-4823-9EF6-2ABB221BE4BE}"/>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9F0619B8-E720-4417-AEBA-2EA2685984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8" name="Slide Number Placeholder 5">
            <a:extLst>
              <a:ext uri="{FF2B5EF4-FFF2-40B4-BE49-F238E27FC236}">
                <a16:creationId xmlns:a16="http://schemas.microsoft.com/office/drawing/2014/main" id="{FF3FFE94-DDE5-407D-A4F2-9F4CA7F4AE2B}"/>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9950"/>
          </a:xfrm>
        </p:spPr>
        <p:txBody>
          <a:bodyPr anchor="ctr"/>
          <a:lstStyle>
            <a:lvl1pPr algn="ctr">
              <a:buNone/>
              <a:defRPr sz="4400" b="0"/>
            </a:lvl1pPr>
          </a:lstStyle>
          <a:p>
            <a:r>
              <a:rPr kumimoji="0" lang="en-US" dirty="0"/>
              <a:t>Click to edit Master title style</a:t>
            </a:r>
          </a:p>
        </p:txBody>
      </p:sp>
      <p:sp>
        <p:nvSpPr>
          <p:cNvPr id="6" name="Date Placeholder 2">
            <a:extLst>
              <a:ext uri="{FF2B5EF4-FFF2-40B4-BE49-F238E27FC236}">
                <a16:creationId xmlns:a16="http://schemas.microsoft.com/office/drawing/2014/main" id="{200738F2-32D1-47E7-9AEF-9082EC3A59EA}"/>
              </a:ext>
            </a:extLst>
          </p:cNvPr>
          <p:cNvSpPr>
            <a:spLocks noGrp="1"/>
          </p:cNvSpPr>
          <p:nvPr>
            <p:ph type="dt" sz="half" idx="10"/>
          </p:nvPr>
        </p:nvSpPr>
        <p:spPr>
          <a:xfrm>
            <a:off x="5933536" y="6411594"/>
            <a:ext cx="2667000" cy="365125"/>
          </a:xfrm>
        </p:spPr>
        <p:txBody>
          <a:bodyPr/>
          <a:lstStyle/>
          <a:p>
            <a:r>
              <a:rPr lang="en-US" dirty="0"/>
              <a:t>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bg>
      <p:bgPr>
        <a:solidFill>
          <a:srgbClr val="FFFFFF"/>
        </a:solidFill>
        <a:effectLst/>
      </p:bgPr>
    </p:bg>
    <p:spTree>
      <p:nvGrpSpPr>
        <p:cNvPr id="1" name="Shape 17"/>
        <p:cNvGrpSpPr/>
        <p:nvPr/>
      </p:nvGrpSpPr>
      <p:grpSpPr>
        <a:xfrm>
          <a:off x="0" y="0"/>
          <a:ext cx="0" cy="0"/>
          <a:chOff x="0" y="0"/>
          <a:chExt cx="0" cy="0"/>
        </a:xfrm>
      </p:grpSpPr>
      <p:sp>
        <p:nvSpPr>
          <p:cNvPr id="18" name="Google Shape;18;p19"/>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9" name="Google Shape;19;p19"/>
          <p:cNvSpPr/>
          <p:nvPr/>
        </p:nvSpPr>
        <p:spPr>
          <a:xfrm>
            <a:off x="-9144" y="6053328"/>
            <a:ext cx="2249424" cy="713232"/>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0" name="Google Shape;20;p19"/>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1" name="Google Shape;21;p19"/>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4400"/>
              <a:buFont typeface="Garamond"/>
              <a:buNone/>
              <a:defRPr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19"/>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4" name="Google Shape;24;p19"/>
          <p:cNvPicPr preferRelativeResize="0"/>
          <p:nvPr/>
        </p:nvPicPr>
        <p:blipFill rotWithShape="1">
          <a:blip r:embed="rId2" cstate="print">
            <a:alphaModFix/>
            <a:extLst>
              <a:ext uri="{28A0092B-C50C-407E-A947-70E740481C1C}">
                <a14:useLocalDpi xmlns:a14="http://schemas.microsoft.com/office/drawing/2010/main" val="0"/>
              </a:ext>
            </a:extLst>
          </a:blip>
          <a:srcRect/>
          <a:stretch/>
        </p:blipFill>
        <p:spPr>
          <a:xfrm>
            <a:off x="5281" y="0"/>
            <a:ext cx="1899719" cy="1372224"/>
          </a:xfrm>
          <a:prstGeom prst="rect">
            <a:avLst/>
          </a:prstGeom>
          <a:noFill/>
          <a:ln>
            <a:noFill/>
          </a:ln>
        </p:spPr>
      </p:pic>
      <p:cxnSp>
        <p:nvCxnSpPr>
          <p:cNvPr id="25" name="Google Shape;25;p19"/>
          <p:cNvCxnSpPr/>
          <p:nvPr/>
        </p:nvCxnSpPr>
        <p:spPr>
          <a:xfrm>
            <a:off x="-1905000" y="152400"/>
            <a:ext cx="914400" cy="914400"/>
          </a:xfrm>
          <a:prstGeom prst="straightConnector1">
            <a:avLst/>
          </a:prstGeom>
          <a:noFill/>
          <a:ln w="100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09391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064" y="-2619"/>
            <a:ext cx="9123871" cy="871299"/>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919954"/>
            <a:ext cx="8153400" cy="5206525"/>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5933536" y="6411594"/>
            <a:ext cx="2667000" cy="365125"/>
          </a:xfrm>
          <a:prstGeom prst="rect">
            <a:avLst/>
          </a:prstGeom>
        </p:spPr>
        <p:txBody>
          <a:bodyPr vert="horz" anchor="ctr" anchorCtr="0"/>
          <a:lstStyle>
            <a:lvl1pPr algn="r" eaLnBrk="1" latinLnBrk="0" hangingPunct="1">
              <a:defRPr kumimoji="0" sz="1400">
                <a:solidFill>
                  <a:schemeClr val="tx2"/>
                </a:solidFill>
                <a:latin typeface="Garamond" pitchFamily="18" charset="0"/>
              </a:defRPr>
            </a:lvl1pPr>
          </a:lstStyle>
          <a:p>
            <a:r>
              <a:rPr lang="en-US" dirty="0"/>
              <a:t>Date</a:t>
            </a:r>
          </a:p>
        </p:txBody>
      </p:sp>
      <p:cxnSp>
        <p:nvCxnSpPr>
          <p:cNvPr id="11" name="Straight Connector 10">
            <a:extLst>
              <a:ext uri="{FF2B5EF4-FFF2-40B4-BE49-F238E27FC236}">
                <a16:creationId xmlns:a16="http://schemas.microsoft.com/office/drawing/2014/main" id="{12D30FDD-1477-4E01-B6CC-012187FA9F22}"/>
              </a:ext>
            </a:extLst>
          </p:cNvPr>
          <p:cNvCxnSpPr>
            <a:cxnSpLocks/>
          </p:cNvCxnSpPr>
          <p:nvPr userDrawn="1"/>
        </p:nvCxnSpPr>
        <p:spPr>
          <a:xfrm>
            <a:off x="1295400" y="6360318"/>
            <a:ext cx="7838536" cy="0"/>
          </a:xfrm>
          <a:prstGeom prst="line">
            <a:avLst/>
          </a:prstGeom>
          <a:ln w="15875">
            <a:solidFill>
              <a:srgbClr val="C80000">
                <a:alpha val="54902"/>
              </a:srgbClr>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61F6EC95-197A-48FC-B506-A733992C0D32}"/>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b="15385"/>
          <a:stretch/>
        </p:blipFill>
        <p:spPr>
          <a:xfrm>
            <a:off x="10065" y="6019800"/>
            <a:ext cx="1371396" cy="838200"/>
          </a:xfrm>
          <a:prstGeom prst="rect">
            <a:avLst/>
          </a:prstGeom>
        </p:spPr>
      </p:pic>
      <p:sp>
        <p:nvSpPr>
          <p:cNvPr id="15" name="Slide Number Placeholder 5">
            <a:extLst>
              <a:ext uri="{FF2B5EF4-FFF2-40B4-BE49-F238E27FC236}">
                <a16:creationId xmlns:a16="http://schemas.microsoft.com/office/drawing/2014/main" id="{2C5DD6E7-E616-4FAE-BC85-67AA461887B4}"/>
              </a:ext>
            </a:extLst>
          </p:cNvPr>
          <p:cNvSpPr txBox="1">
            <a:spLocks/>
          </p:cNvSpPr>
          <p:nvPr userDrawn="1"/>
        </p:nvSpPr>
        <p:spPr>
          <a:xfrm>
            <a:off x="8600536" y="6360317"/>
            <a:ext cx="533400" cy="497683"/>
          </a:xfrm>
          <a:prstGeom prst="rect">
            <a:avLst/>
          </a:prstGeom>
          <a:solidFill>
            <a:srgbClr val="D92121"/>
          </a:solidFill>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0AB23B-9BF0-489E-A8C2-70A7597953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p:txStyles>
    <p:titleStyle>
      <a:lvl1pPr algn="ctr" rtl="0" eaLnBrk="1" latinLnBrk="0" hangingPunct="1">
        <a:spcBef>
          <a:spcPct val="0"/>
        </a:spcBef>
        <a:buNone/>
        <a:defRPr kumimoji="0" sz="4400" kern="1200">
          <a:solidFill>
            <a:srgbClr val="002060"/>
          </a:solidFill>
          <a:latin typeface="Garamond"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0" y="4800600"/>
            <a:ext cx="91440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aramond"/>
              <a:buNone/>
            </a:pPr>
            <a:r>
              <a:rPr lang="en-US" sz="3300" b="1" cap="small" dirty="0"/>
              <a:t>City of Chowchilla</a:t>
            </a:r>
            <a:br>
              <a:rPr lang="en-US" sz="3200" b="1" cap="small" dirty="0"/>
            </a:br>
            <a:r>
              <a:rPr lang="en-US" sz="3600" b="1" dirty="0"/>
              <a:t>Draft Plans Presentation</a:t>
            </a:r>
            <a:endParaRPr sz="3600" b="1" dirty="0"/>
          </a:p>
        </p:txBody>
      </p:sp>
      <p:sp>
        <p:nvSpPr>
          <p:cNvPr id="117" name="Google Shape;117;p1"/>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EB Garamond"/>
                <a:ea typeface="EB Garamond"/>
                <a:cs typeface="EB Garamond"/>
                <a:sym typeface="EB Garamond"/>
              </a:rPr>
              <a:t>June 11, 2024</a:t>
            </a:r>
            <a:endParaRPr dirty="0">
              <a:latin typeface="EB Garamond"/>
              <a:ea typeface="EB Garamond"/>
              <a:cs typeface="EB Garamond"/>
              <a:sym typeface="EB Garamond"/>
            </a:endParaRPr>
          </a:p>
        </p:txBody>
      </p:sp>
      <p:sp>
        <p:nvSpPr>
          <p:cNvPr id="118" name="Google Shape;118;p1"/>
          <p:cNvSpPr txBox="1">
            <a:spLocks noGrp="1"/>
          </p:cNvSpPr>
          <p:nvPr>
            <p:ph type="subTitle" idx="1"/>
          </p:nvPr>
        </p:nvSpPr>
        <p:spPr>
          <a:xfrm>
            <a:off x="2362200" y="6096000"/>
            <a:ext cx="6705600" cy="685800"/>
          </a:xfrm>
          <a:prstGeom prst="rect">
            <a:avLst/>
          </a:prstGeom>
          <a:noFill/>
          <a:ln>
            <a:noFill/>
          </a:ln>
        </p:spPr>
        <p:txBody>
          <a:bodyPr spcFirstLastPara="1" wrap="square" lIns="91425" tIns="45700" rIns="91425" bIns="45700" anchor="ctr" anchorCtr="0">
            <a:normAutofit fontScale="55000" lnSpcReduction="20000"/>
          </a:bodyPr>
          <a:lstStyle/>
          <a:p>
            <a:pPr marL="0" lvl="0" indent="0" algn="r" rtl="0">
              <a:spcBef>
                <a:spcPts val="0"/>
              </a:spcBef>
              <a:spcAft>
                <a:spcPts val="0"/>
              </a:spcAft>
              <a:buSzPct val="60000"/>
              <a:buNone/>
            </a:pPr>
            <a:r>
              <a:rPr lang="en-US" dirty="0"/>
              <a:t> </a:t>
            </a:r>
            <a:r>
              <a:rPr lang="en-US" sz="3600" dirty="0"/>
              <a:t>Dr. Jeff Tilton, Senior Consultant</a:t>
            </a:r>
            <a:endParaRPr dirty="0"/>
          </a:p>
          <a:p>
            <a:pPr marL="0" lvl="0" indent="0" algn="r" rtl="0">
              <a:spcBef>
                <a:spcPts val="700"/>
              </a:spcBef>
              <a:spcAft>
                <a:spcPts val="0"/>
              </a:spcAft>
              <a:buSzPct val="60000"/>
              <a:buNone/>
            </a:pPr>
            <a:r>
              <a:rPr lang="en-US" sz="3600" dirty="0"/>
              <a:t>National Demographics Corporation</a:t>
            </a:r>
            <a:endParaRPr dirty="0"/>
          </a:p>
        </p:txBody>
      </p:sp>
      <p:pic>
        <p:nvPicPr>
          <p:cNvPr id="3" name="Picture 2">
            <a:extLst>
              <a:ext uri="{FF2B5EF4-FFF2-40B4-BE49-F238E27FC236}">
                <a16:creationId xmlns:a16="http://schemas.microsoft.com/office/drawing/2014/main" id="{40F7AC22-275C-4F33-D336-47F31A2AD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463171"/>
            <a:ext cx="6849573" cy="3274880"/>
          </a:xfrm>
          <a:prstGeom prst="rect">
            <a:avLst/>
          </a:prstGeom>
          <a:effectLst>
            <a:outerShdw blurRad="63500" sx="102000" sy="102000" algn="ct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41400" y="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sz="4000" b="1" dirty="0"/>
              <a:t>Districting Process</a:t>
            </a:r>
            <a:endParaRPr sz="4000" dirty="0"/>
          </a:p>
        </p:txBody>
      </p:sp>
      <p:sp>
        <p:nvSpPr>
          <p:cNvPr id="128" name="Google Shape;128;p2"/>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2</a:t>
            </a:fld>
            <a:endParaRPr dirty="0"/>
          </a:p>
        </p:txBody>
      </p:sp>
      <p:cxnSp>
        <p:nvCxnSpPr>
          <p:cNvPr id="131" name="Google Shape;131;p2"/>
          <p:cNvCxnSpPr/>
          <p:nvPr/>
        </p:nvCxnSpPr>
        <p:spPr>
          <a:xfrm>
            <a:off x="3057000" y="990600"/>
            <a:ext cx="3030000" cy="13500"/>
          </a:xfrm>
          <a:prstGeom prst="straightConnector1">
            <a:avLst/>
          </a:prstGeom>
          <a:noFill/>
          <a:ln w="9525" cap="flat" cmpd="sng">
            <a:solidFill>
              <a:srgbClr val="002060"/>
            </a:solidFill>
            <a:prstDash val="solid"/>
            <a:round/>
            <a:headEnd type="none" w="med" len="med"/>
            <a:tailEnd type="none" w="med" len="med"/>
          </a:ln>
        </p:spPr>
      </p:cxnSp>
      <p:graphicFrame>
        <p:nvGraphicFramePr>
          <p:cNvPr id="8" name="Content Placeholder 8">
            <a:extLst>
              <a:ext uri="{FF2B5EF4-FFF2-40B4-BE49-F238E27FC236}">
                <a16:creationId xmlns:a16="http://schemas.microsoft.com/office/drawing/2014/main" id="{889E49A5-FF2C-42CD-A94F-5093C754890A}"/>
              </a:ext>
            </a:extLst>
          </p:cNvPr>
          <p:cNvGraphicFramePr>
            <a:graphicFrameLocks noGrp="1"/>
          </p:cNvGraphicFramePr>
          <p:nvPr>
            <p:ph sz="quarter" idx="1"/>
            <p:extLst>
              <p:ext uri="{D42A27DB-BD31-4B8C-83A1-F6EECF244321}">
                <p14:modId xmlns:p14="http://schemas.microsoft.com/office/powerpoint/2010/main" val="531144679"/>
              </p:ext>
            </p:extLst>
          </p:nvPr>
        </p:nvGraphicFramePr>
        <p:xfrm>
          <a:off x="533400" y="1439782"/>
          <a:ext cx="8153400" cy="3845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58158948"/>
                    </a:ext>
                  </a:extLst>
                </a:gridCol>
                <a:gridCol w="5524500">
                  <a:extLst>
                    <a:ext uri="{9D8B030D-6E8A-4147-A177-3AD203B41FA5}">
                      <a16:colId xmlns:a16="http://schemas.microsoft.com/office/drawing/2014/main" val="4117527635"/>
                    </a:ext>
                  </a:extLst>
                </a:gridCol>
              </a:tblGrid>
              <a:tr h="370840">
                <a:tc>
                  <a:txBody>
                    <a:bodyPr/>
                    <a:lstStyle/>
                    <a:p>
                      <a:pPr algn="ctr"/>
                      <a:r>
                        <a:rPr lang="en-US" dirty="0">
                          <a:solidFill>
                            <a:schemeClr val="tx1"/>
                          </a:solidFill>
                          <a:latin typeface="Garamond" panose="02020404030301010803" pitchFamily="18" charset="0"/>
                        </a:rPr>
                        <a:t>Step</a:t>
                      </a:r>
                    </a:p>
                  </a:txBody>
                  <a:tcPr/>
                </a:tc>
                <a:tc>
                  <a:txBody>
                    <a:bodyPr/>
                    <a:lstStyle/>
                    <a:p>
                      <a:pPr algn="ctr"/>
                      <a:r>
                        <a:rPr lang="en-US" dirty="0">
                          <a:solidFill>
                            <a:schemeClr val="tx1"/>
                          </a:solidFill>
                          <a:latin typeface="Garamond" panose="02020404030301010803" pitchFamily="18" charset="0"/>
                        </a:rPr>
                        <a:t>Description</a:t>
                      </a:r>
                    </a:p>
                  </a:txBody>
                  <a:tcPr/>
                </a:tc>
                <a:extLst>
                  <a:ext uri="{0D108BD9-81ED-4DB2-BD59-A6C34878D82A}">
                    <a16:rowId xmlns:a16="http://schemas.microsoft.com/office/drawing/2014/main" val="3213256639"/>
                  </a:ext>
                </a:extLst>
              </a:tr>
              <a:tr h="370840">
                <a:tc>
                  <a:txBody>
                    <a:bodyPr/>
                    <a:lstStyle/>
                    <a:p>
                      <a:pPr algn="ctr"/>
                      <a:r>
                        <a:rPr lang="en-US" sz="1600" b="1" dirty="0">
                          <a:solidFill>
                            <a:srgbClr val="002060"/>
                          </a:solidFill>
                          <a:latin typeface="Garamond" panose="02020404030301010803" pitchFamily="18" charset="0"/>
                        </a:rPr>
                        <a:t>Two Initial Hearings</a:t>
                      </a:r>
                    </a:p>
                    <a:p>
                      <a:pPr algn="ctr"/>
                      <a:r>
                        <a:rPr lang="en-US" sz="1600" b="0" dirty="0">
                          <a:solidFill>
                            <a:srgbClr val="002060"/>
                          </a:solidFill>
                          <a:latin typeface="Garamond" panose="02020404030301010803" pitchFamily="18" charset="0"/>
                        </a:rPr>
                        <a:t>April 9 &amp; April 23</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Held prior to release of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Education and to solicit input on the composition of districts</a:t>
                      </a:r>
                    </a:p>
                  </a:txBody>
                  <a:tcPr/>
                </a:tc>
                <a:extLst>
                  <a:ext uri="{0D108BD9-81ED-4DB2-BD59-A6C34878D82A}">
                    <a16:rowId xmlns:a16="http://schemas.microsoft.com/office/drawing/2014/main" val="1672609799"/>
                  </a:ext>
                </a:extLst>
              </a:tr>
              <a:tr h="370840">
                <a:tc>
                  <a:txBody>
                    <a:bodyPr/>
                    <a:lstStyle/>
                    <a:p>
                      <a:pPr algn="ctr"/>
                      <a:r>
                        <a:rPr lang="en-US" sz="1600" b="1" dirty="0">
                          <a:solidFill>
                            <a:srgbClr val="002060"/>
                          </a:solidFill>
                          <a:latin typeface="Garamond" panose="02020404030301010803" pitchFamily="18" charset="0"/>
                        </a:rPr>
                        <a:t>Release draft maps</a:t>
                      </a:r>
                    </a:p>
                    <a:p>
                      <a:pPr algn="ctr"/>
                      <a:r>
                        <a:rPr lang="en-US" sz="1600" b="0" dirty="0">
                          <a:solidFill>
                            <a:srgbClr val="002060"/>
                          </a:solidFill>
                          <a:latin typeface="Garamond" panose="02020404030301010803" pitchFamily="18" charset="0"/>
                        </a:rPr>
                        <a:t>May 7</a:t>
                      </a:r>
                      <a:endParaRPr lang="en-US" sz="1600" b="1" dirty="0">
                        <a:solidFill>
                          <a:srgbClr val="002060"/>
                        </a:solidFill>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Maps must be posted at least 7 days prior to 3</a:t>
                      </a:r>
                      <a:r>
                        <a:rPr lang="en-US" sz="1600" b="0" baseline="30000" dirty="0">
                          <a:solidFill>
                            <a:srgbClr val="002060"/>
                          </a:solidFill>
                          <a:latin typeface="Garamond" panose="02020404030301010803" pitchFamily="18" charset="0"/>
                        </a:rPr>
                        <a:t>rd</a:t>
                      </a:r>
                      <a:r>
                        <a:rPr lang="en-US" sz="1600" b="0" dirty="0">
                          <a:solidFill>
                            <a:srgbClr val="002060"/>
                          </a:solidFill>
                          <a:latin typeface="Garamond" panose="02020404030301010803" pitchFamily="18" charset="0"/>
                        </a:rPr>
                        <a:t> hearing</a:t>
                      </a:r>
                    </a:p>
                  </a:txBody>
                  <a:tcPr/>
                </a:tc>
                <a:extLst>
                  <a:ext uri="{0D108BD9-81ED-4DB2-BD59-A6C34878D82A}">
                    <a16:rowId xmlns:a16="http://schemas.microsoft.com/office/drawing/2014/main" val="2581473673"/>
                  </a:ext>
                </a:extLst>
              </a:tr>
              <a:tr h="370840">
                <a:tc>
                  <a:txBody>
                    <a:bodyPr/>
                    <a:lstStyle/>
                    <a:p>
                      <a:pPr algn="ctr"/>
                      <a:r>
                        <a:rPr lang="en-US" sz="1600" b="1" dirty="0">
                          <a:solidFill>
                            <a:srgbClr val="002060"/>
                          </a:solidFill>
                          <a:latin typeface="Garamond" panose="02020404030301010803" pitchFamily="18" charset="0"/>
                        </a:rPr>
                        <a:t>Two hearings on draft maps</a:t>
                      </a:r>
                    </a:p>
                    <a:p>
                      <a:pPr algn="ctr"/>
                      <a:r>
                        <a:rPr lang="en-US" sz="1600" b="0" dirty="0">
                          <a:solidFill>
                            <a:srgbClr val="002060"/>
                          </a:solidFill>
                          <a:latin typeface="Garamond" panose="02020404030301010803" pitchFamily="18" charset="0"/>
                        </a:rPr>
                        <a:t>May 14 &amp; May 28</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Two meetings to discuss and revise the draft maps and to discuss the election sequence</a:t>
                      </a:r>
                    </a:p>
                  </a:txBody>
                  <a:tcPr/>
                </a:tc>
                <a:extLst>
                  <a:ext uri="{0D108BD9-81ED-4DB2-BD59-A6C34878D82A}">
                    <a16:rowId xmlns:a16="http://schemas.microsoft.com/office/drawing/2014/main" val="1267378917"/>
                  </a:ext>
                </a:extLst>
              </a:tr>
              <a:tr h="370840">
                <a:tc>
                  <a:txBody>
                    <a:bodyPr/>
                    <a:lstStyle/>
                    <a:p>
                      <a:pPr algn="ctr"/>
                      <a:r>
                        <a:rPr lang="en-US" sz="1600" b="1" dirty="0">
                          <a:solidFill>
                            <a:srgbClr val="002060"/>
                          </a:solidFill>
                          <a:latin typeface="Garamond" panose="02020404030301010803" pitchFamily="18" charset="0"/>
                        </a:rPr>
                        <a:t>Community Forum</a:t>
                      </a:r>
                    </a:p>
                    <a:p>
                      <a:pPr algn="ctr"/>
                      <a:r>
                        <a:rPr lang="en-US" sz="1600" b="0" dirty="0">
                          <a:solidFill>
                            <a:srgbClr val="002060"/>
                          </a:solidFill>
                          <a:latin typeface="Garamond" panose="02020404030301010803" pitchFamily="18" charset="0"/>
                        </a:rPr>
                        <a:t>May 18</a:t>
                      </a:r>
                      <a:endParaRPr lang="en-US" sz="1600" b="1" dirty="0">
                        <a:solidFill>
                          <a:srgbClr val="002060"/>
                        </a:solidFill>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Learn more about districting in Chowchilla</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Review draft maps</a:t>
                      </a:r>
                    </a:p>
                  </a:txBody>
                  <a:tcPr/>
                </a:tc>
                <a:extLst>
                  <a:ext uri="{0D108BD9-81ED-4DB2-BD59-A6C34878D82A}">
                    <a16:rowId xmlns:a16="http://schemas.microsoft.com/office/drawing/2014/main" val="75245588"/>
                  </a:ext>
                </a:extLst>
              </a:tr>
              <a:tr h="370840">
                <a:tc>
                  <a:txBody>
                    <a:bodyPr/>
                    <a:lstStyle/>
                    <a:p>
                      <a:pPr algn="ctr"/>
                      <a:r>
                        <a:rPr lang="en-US" sz="1600" b="1" dirty="0">
                          <a:solidFill>
                            <a:srgbClr val="002060"/>
                          </a:solidFill>
                          <a:latin typeface="Garamond" panose="02020404030301010803" pitchFamily="18" charset="0"/>
                        </a:rPr>
                        <a:t>Special Meeting</a:t>
                      </a:r>
                    </a:p>
                    <a:p>
                      <a:pPr algn="ctr"/>
                      <a:r>
                        <a:rPr lang="en-US" sz="1600" b="0" dirty="0">
                          <a:solidFill>
                            <a:srgbClr val="002060"/>
                          </a:solidFill>
                          <a:latin typeface="Garamond" panose="02020404030301010803" pitchFamily="18" charset="0"/>
                        </a:rPr>
                        <a:t>June 3</a:t>
                      </a:r>
                      <a:endParaRPr lang="en-US" sz="1600" b="1" dirty="0">
                        <a:solidFill>
                          <a:srgbClr val="002060"/>
                        </a:solidFill>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Map selected</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First reading of Ordinance</a:t>
                      </a:r>
                    </a:p>
                  </a:txBody>
                  <a:tcPr/>
                </a:tc>
                <a:extLst>
                  <a:ext uri="{0D108BD9-81ED-4DB2-BD59-A6C34878D82A}">
                    <a16:rowId xmlns:a16="http://schemas.microsoft.com/office/drawing/2014/main" val="3629391670"/>
                  </a:ext>
                </a:extLst>
              </a:tr>
              <a:tr h="370840">
                <a:tc>
                  <a:txBody>
                    <a:bodyPr/>
                    <a:lstStyle/>
                    <a:p>
                      <a:pPr algn="ctr"/>
                      <a:r>
                        <a:rPr lang="en-US" sz="1600" b="1" dirty="0">
                          <a:solidFill>
                            <a:srgbClr val="002060"/>
                          </a:solidFill>
                          <a:latin typeface="Garamond" panose="02020404030301010803" pitchFamily="18" charset="0"/>
                        </a:rPr>
                        <a:t>Map adoption</a:t>
                      </a:r>
                    </a:p>
                    <a:p>
                      <a:pPr algn="ctr"/>
                      <a:r>
                        <a:rPr lang="en-US" sz="1600" b="0" dirty="0">
                          <a:solidFill>
                            <a:srgbClr val="002060"/>
                          </a:solidFill>
                          <a:latin typeface="Garamond" panose="02020404030301010803" pitchFamily="18" charset="0"/>
                        </a:rPr>
                        <a:t>June 11</a:t>
                      </a:r>
                      <a:endParaRPr lang="en-US" sz="1600" b="1" dirty="0">
                        <a:solidFill>
                          <a:srgbClr val="002060"/>
                        </a:solidFill>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Map adopted via Ordinance.</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Final map must be posted at least 7 days prior to adoption</a:t>
                      </a:r>
                    </a:p>
                  </a:txBody>
                  <a:tcPr/>
                </a:tc>
                <a:extLst>
                  <a:ext uri="{0D108BD9-81ED-4DB2-BD59-A6C34878D82A}">
                    <a16:rowId xmlns:a16="http://schemas.microsoft.com/office/drawing/2014/main" val="3014935717"/>
                  </a:ext>
                </a:extLst>
              </a:tr>
            </a:tbl>
          </a:graphicData>
        </a:graphic>
      </p:graphicFrame>
      <p:sp>
        <p:nvSpPr>
          <p:cNvPr id="2" name="Date Placeholder 1">
            <a:extLst>
              <a:ext uri="{FF2B5EF4-FFF2-40B4-BE49-F238E27FC236}">
                <a16:creationId xmlns:a16="http://schemas.microsoft.com/office/drawing/2014/main" id="{CBA60424-04A1-13FF-B4C8-DEFD2C8A96A9}"/>
              </a:ext>
            </a:extLst>
          </p:cNvPr>
          <p:cNvSpPr>
            <a:spLocks noGrp="1"/>
          </p:cNvSpPr>
          <p:nvPr>
            <p:ph type="dt" sz="half" idx="2"/>
          </p:nvPr>
        </p:nvSpPr>
        <p:spPr>
          <a:xfrm>
            <a:off x="5933536" y="6411594"/>
            <a:ext cx="2667000" cy="365125"/>
          </a:xfrm>
        </p:spPr>
        <p:txBody>
          <a:bodyPr/>
          <a:lstStyle/>
          <a:p>
            <a:r>
              <a:rPr lang="en-US" dirty="0"/>
              <a:t>June 11, 2024</a:t>
            </a:r>
          </a:p>
        </p:txBody>
      </p:sp>
    </p:spTree>
    <p:extLst>
      <p:ext uri="{BB962C8B-B14F-4D97-AF65-F5344CB8AC3E}">
        <p14:creationId xmlns:p14="http://schemas.microsoft.com/office/powerpoint/2010/main" val="664341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body" idx="4294967295"/>
          </p:nvPr>
        </p:nvSpPr>
        <p:spPr>
          <a:xfrm>
            <a:off x="111576" y="1939924"/>
            <a:ext cx="2590800" cy="1413000"/>
          </a:xfrm>
          <a:prstGeom prst="rect">
            <a:avLst/>
          </a:prstGeom>
          <a:noFill/>
          <a:ln w="9525" cap="flat" cmpd="sng">
            <a:solidFill>
              <a:schemeClr val="accent5">
                <a:lumMod val="75000"/>
              </a:schemeClr>
            </a:solidFill>
            <a:prstDash val="solid"/>
            <a:miter lim="800000"/>
            <a:headEnd type="none" w="sm" len="sm"/>
            <a:tailEnd type="none" w="sm" len="sm"/>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None/>
            </a:pPr>
            <a:endParaRPr lang="en-US" sz="6400" b="1" dirty="0">
              <a:solidFill>
                <a:srgbClr val="002060"/>
              </a:solidFill>
            </a:endParaRPr>
          </a:p>
          <a:p>
            <a:pPr marL="0" lvl="0" indent="0" algn="l" rtl="0">
              <a:spcBef>
                <a:spcPts val="0"/>
              </a:spcBef>
              <a:spcAft>
                <a:spcPts val="0"/>
              </a:spcAft>
              <a:buNone/>
            </a:pPr>
            <a:r>
              <a:rPr lang="en-US" sz="6400" b="1" dirty="0">
                <a:solidFill>
                  <a:srgbClr val="002060"/>
                </a:solidFill>
              </a:rPr>
              <a:t>Equal Population</a:t>
            </a:r>
            <a:endParaRPr sz="6400" dirty="0">
              <a:solidFill>
                <a:srgbClr val="002060"/>
              </a:solidFill>
            </a:endParaRPr>
          </a:p>
          <a:p>
            <a:pPr marL="0" lvl="0" indent="0" algn="l" rtl="0">
              <a:spcBef>
                <a:spcPts val="700"/>
              </a:spcBef>
              <a:spcAft>
                <a:spcPts val="0"/>
              </a:spcAft>
              <a:buNone/>
            </a:pPr>
            <a:r>
              <a:rPr lang="en-US" sz="6400" b="1" dirty="0">
                <a:solidFill>
                  <a:srgbClr val="002060"/>
                </a:solidFill>
              </a:rPr>
              <a:t>Federal</a:t>
            </a:r>
            <a:r>
              <a:rPr lang="en-US" sz="6400" dirty="0">
                <a:solidFill>
                  <a:srgbClr val="002060"/>
                </a:solidFill>
              </a:rPr>
              <a:t> </a:t>
            </a:r>
            <a:r>
              <a:rPr lang="en-US" sz="6400" b="1" dirty="0">
                <a:solidFill>
                  <a:srgbClr val="002060"/>
                </a:solidFill>
              </a:rPr>
              <a:t>Voting Rights Act</a:t>
            </a:r>
            <a:endParaRPr sz="6400" dirty="0">
              <a:solidFill>
                <a:srgbClr val="002060"/>
              </a:solidFill>
            </a:endParaRPr>
          </a:p>
          <a:p>
            <a:pPr marL="0" lvl="0" indent="0" algn="l" rtl="0">
              <a:spcBef>
                <a:spcPts val="700"/>
              </a:spcBef>
              <a:spcAft>
                <a:spcPts val="0"/>
              </a:spcAft>
              <a:buNone/>
            </a:pPr>
            <a:r>
              <a:rPr lang="en-US" sz="6400" b="1" dirty="0">
                <a:solidFill>
                  <a:srgbClr val="002060"/>
                </a:solidFill>
              </a:rPr>
              <a:t>No Racial Gerrymandering</a:t>
            </a:r>
            <a:endParaRPr sz="6400" dirty="0">
              <a:solidFill>
                <a:srgbClr val="002060"/>
              </a:solidFill>
            </a:endParaRPr>
          </a:p>
          <a:p>
            <a:pPr marL="640080" lvl="1" indent="-175641" algn="l" rtl="0">
              <a:spcBef>
                <a:spcPts val="550"/>
              </a:spcBef>
              <a:spcAft>
                <a:spcPts val="0"/>
              </a:spcAft>
              <a:buSzPct val="70000"/>
              <a:buNone/>
            </a:pPr>
            <a:endParaRPr sz="2400" dirty="0"/>
          </a:p>
        </p:txBody>
      </p:sp>
      <p:sp>
        <p:nvSpPr>
          <p:cNvPr id="139" name="Google Shape;139;p3"/>
          <p:cNvSpPr txBox="1">
            <a:spLocks noGrp="1"/>
          </p:cNvSpPr>
          <p:nvPr>
            <p:ph type="body" idx="4294967295"/>
          </p:nvPr>
        </p:nvSpPr>
        <p:spPr>
          <a:xfrm>
            <a:off x="6025200" y="1910453"/>
            <a:ext cx="3007200" cy="1674025"/>
          </a:xfrm>
          <a:prstGeom prst="rect">
            <a:avLst/>
          </a:prstGeom>
          <a:noFill/>
          <a:ln w="9525" cap="flat" cmpd="sng">
            <a:solidFill>
              <a:schemeClr val="accent2">
                <a:lumMod val="75000"/>
              </a:schemeClr>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lang="en-US" sz="1100" b="0" u="none" strike="noStrike" cap="none" dirty="0">
              <a:solidFill>
                <a:srgbClr val="C13F3F"/>
              </a:solidFill>
              <a:latin typeface="Garamond"/>
              <a:ea typeface="Garamond"/>
              <a:cs typeface="Garamond"/>
              <a:sym typeface="Garamond"/>
            </a:endParaRPr>
          </a:p>
          <a:p>
            <a:pPr marL="0" lvl="0" indent="0" algn="l" rtl="0">
              <a:spcBef>
                <a:spcPts val="0"/>
              </a:spcBef>
              <a:spcAft>
                <a:spcPts val="0"/>
              </a:spcAft>
              <a:buNone/>
            </a:pPr>
            <a:r>
              <a:rPr lang="en-US" sz="1600" b="0" u="none" strike="noStrike" cap="none" dirty="0">
                <a:solidFill>
                  <a:srgbClr val="C13F3F"/>
                </a:solidFill>
                <a:latin typeface="Garamond"/>
                <a:ea typeface="Garamond"/>
                <a:cs typeface="Garamond"/>
                <a:sym typeface="Garamond"/>
              </a:rPr>
              <a:t>“Shall not adopt election district boundaries for the purpose of favoring or discriminating against an incumbent, political candidate, or political party.”</a:t>
            </a:r>
            <a:endParaRPr sz="1600" dirty="0">
              <a:solidFill>
                <a:srgbClr val="002060"/>
              </a:solidFill>
            </a:endParaRPr>
          </a:p>
        </p:txBody>
      </p:sp>
      <p:sp>
        <p:nvSpPr>
          <p:cNvPr id="140" name="Google Shape;140;p3"/>
          <p:cNvSpPr txBox="1"/>
          <p:nvPr/>
        </p:nvSpPr>
        <p:spPr>
          <a:xfrm>
            <a:off x="111576" y="1295400"/>
            <a:ext cx="2590800" cy="639900"/>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1. Federal Laws</a:t>
            </a:r>
            <a:endParaRPr sz="1800" dirty="0"/>
          </a:p>
        </p:txBody>
      </p:sp>
      <p:sp>
        <p:nvSpPr>
          <p:cNvPr id="141" name="Google Shape;141;p3"/>
          <p:cNvSpPr txBox="1"/>
          <p:nvPr/>
        </p:nvSpPr>
        <p:spPr>
          <a:xfrm>
            <a:off x="2842875" y="1295403"/>
            <a:ext cx="3039600" cy="639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2. California </a:t>
            </a:r>
            <a:r>
              <a:rPr lang="en-US" b="1" dirty="0">
                <a:solidFill>
                  <a:schemeClr val="lt1"/>
                </a:solidFill>
                <a:latin typeface="Garamond"/>
                <a:ea typeface="Garamond"/>
                <a:cs typeface="Garamond"/>
                <a:sym typeface="Garamond"/>
              </a:rPr>
              <a:t>Criteria</a:t>
            </a:r>
            <a:endParaRPr sz="1800" dirty="0"/>
          </a:p>
        </p:txBody>
      </p:sp>
      <p:pic>
        <p:nvPicPr>
          <p:cNvPr id="142" name="Google Shape;142;p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78413" y="3800858"/>
            <a:ext cx="2457125" cy="1629175"/>
          </a:xfrm>
          <a:prstGeom prst="rect">
            <a:avLst/>
          </a:prstGeom>
          <a:noFill/>
          <a:ln>
            <a:noFill/>
          </a:ln>
          <a:effectLst>
            <a:outerShdw blurRad="63500" sx="102000" sy="102000" algn="ctr" rotWithShape="0">
              <a:prstClr val="black">
                <a:alpha val="40000"/>
              </a:prstClr>
            </a:outerShdw>
          </a:effectLst>
        </p:spPr>
      </p:pic>
      <p:sp>
        <p:nvSpPr>
          <p:cNvPr id="143" name="Google Shape;143;p3"/>
          <p:cNvSpPr txBox="1"/>
          <p:nvPr/>
        </p:nvSpPr>
        <p:spPr>
          <a:xfrm>
            <a:off x="2857788" y="1910453"/>
            <a:ext cx="3009600" cy="4124304"/>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R="0" lvl="0" algn="l" rtl="0">
              <a:lnSpc>
                <a:spcPct val="150000"/>
              </a:lnSpc>
              <a:spcBef>
                <a:spcPts val="0"/>
              </a:spcBef>
              <a:spcAft>
                <a:spcPts val="0"/>
              </a:spcAft>
            </a:pPr>
            <a:endParaRPr lang="en-US" sz="300" b="1" i="1" dirty="0">
              <a:solidFill>
                <a:srgbClr val="002060"/>
              </a:solidFill>
              <a:latin typeface="Garamond"/>
              <a:ea typeface="Garamond"/>
              <a:cs typeface="Garamond"/>
              <a:sym typeface="Garamond"/>
            </a:endParaRPr>
          </a:p>
          <a:p>
            <a:pPr marR="0" lvl="0" algn="l" rtl="0">
              <a:lnSpc>
                <a:spcPct val="150000"/>
              </a:lnSpc>
              <a:spcBef>
                <a:spcPts val="0"/>
              </a:spcBef>
              <a:spcAft>
                <a:spcPts val="0"/>
              </a:spcAft>
            </a:pPr>
            <a:r>
              <a:rPr lang="en-US" sz="1600" b="1" i="1" u="none" strike="noStrike" cap="none" dirty="0">
                <a:solidFill>
                  <a:srgbClr val="002060"/>
                </a:solidFill>
                <a:latin typeface="Garamond"/>
                <a:ea typeface="Garamond"/>
                <a:cs typeface="Garamond"/>
                <a:sym typeface="Garamond"/>
              </a:rPr>
              <a:t>In prioritized order:</a:t>
            </a:r>
          </a:p>
          <a:p>
            <a:pPr marL="342900" marR="0" lvl="0" indent="-342900" algn="l" rtl="0">
              <a:spcBef>
                <a:spcPts val="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Geographically contiguous</a:t>
            </a:r>
            <a:endParaRPr sz="1600" dirty="0">
              <a:solidFill>
                <a:srgbClr val="002060"/>
              </a:solidFill>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Undivided neighborhoods and “communities of interest” </a:t>
            </a:r>
            <a:br>
              <a:rPr lang="en-US" sz="1800" b="1" i="0" u="none" strike="noStrike" cap="none" dirty="0">
                <a:solidFill>
                  <a:srgbClr val="002060"/>
                </a:solidFill>
                <a:latin typeface="Garamond"/>
                <a:ea typeface="Garamond"/>
                <a:cs typeface="Garamond"/>
                <a:sym typeface="Garamond"/>
              </a:rPr>
            </a:br>
            <a:r>
              <a:rPr lang="en-US" sz="1450" b="0" i="0" u="none" strike="noStrike" cap="none" dirty="0">
                <a:solidFill>
                  <a:srgbClr val="002060"/>
                </a:solidFill>
                <a:latin typeface="Garamond"/>
                <a:ea typeface="Garamond"/>
                <a:cs typeface="Garamond"/>
                <a:sym typeface="Garamond"/>
              </a:rPr>
              <a:t>(Socio-economic geographic areas that should be kept together)</a:t>
            </a:r>
            <a:endParaRPr sz="1450" b="0" i="0" u="none" strike="noStrike" cap="none" dirty="0">
              <a:solidFill>
                <a:srgbClr val="002060"/>
              </a:solidFill>
              <a:latin typeface="Garamond"/>
              <a:ea typeface="Garamond"/>
              <a:cs typeface="Garamond"/>
              <a:sym typeface="Garamond"/>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Easily identifiable boundaries</a:t>
            </a:r>
            <a:endParaRPr sz="1600" dirty="0">
              <a:solidFill>
                <a:srgbClr val="002060"/>
              </a:solidFill>
            </a:endParaRPr>
          </a:p>
          <a:p>
            <a:pPr marL="342900" marR="0" lvl="0" indent="-342900" algn="l" rtl="0">
              <a:spcBef>
                <a:spcPts val="700"/>
              </a:spcBef>
              <a:spcAft>
                <a:spcPts val="0"/>
              </a:spcAft>
              <a:buFont typeface="+mj-lt"/>
              <a:buAutoNum type="arabicPeriod"/>
            </a:pPr>
            <a:r>
              <a:rPr lang="en-US" sz="1600" b="1" i="0" u="none" strike="noStrike" cap="none" dirty="0">
                <a:solidFill>
                  <a:srgbClr val="002060"/>
                </a:solidFill>
                <a:latin typeface="Garamond"/>
                <a:ea typeface="Garamond"/>
                <a:cs typeface="Garamond"/>
                <a:sym typeface="Garamond"/>
              </a:rPr>
              <a:t>Compact</a:t>
            </a:r>
            <a:br>
              <a:rPr lang="en-US" sz="1800" b="1" i="0" u="none" strike="noStrike" cap="none" dirty="0">
                <a:solidFill>
                  <a:srgbClr val="002060"/>
                </a:solidFill>
                <a:latin typeface="Garamond"/>
                <a:ea typeface="Garamond"/>
                <a:cs typeface="Garamond"/>
                <a:sym typeface="Garamond"/>
              </a:rPr>
            </a:br>
            <a:r>
              <a:rPr lang="en-US" sz="1450" b="0" i="0" u="none" strike="noStrike" cap="none" dirty="0">
                <a:solidFill>
                  <a:srgbClr val="002060"/>
                </a:solidFill>
                <a:latin typeface="Garamond"/>
                <a:ea typeface="Garamond"/>
                <a:cs typeface="Garamond"/>
                <a:sym typeface="Garamond"/>
              </a:rPr>
              <a:t>(Do not bypass one group of people to get to a more distant group of people)</a:t>
            </a:r>
          </a:p>
          <a:p>
            <a:pPr marR="0" lvl="0" algn="l" rtl="0">
              <a:spcBef>
                <a:spcPts val="700"/>
              </a:spcBef>
              <a:spcAft>
                <a:spcPts val="0"/>
              </a:spcAft>
            </a:pPr>
            <a:endParaRPr sz="300" dirty="0">
              <a:solidFill>
                <a:srgbClr val="002060"/>
              </a:solidFill>
            </a:endParaRPr>
          </a:p>
        </p:txBody>
      </p:sp>
      <p:sp>
        <p:nvSpPr>
          <p:cNvPr id="144" name="Google Shape;144;p3"/>
          <p:cNvSpPr txBox="1"/>
          <p:nvPr/>
        </p:nvSpPr>
        <p:spPr>
          <a:xfrm>
            <a:off x="6022937" y="1295403"/>
            <a:ext cx="3007200" cy="639900"/>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California Prohibition</a:t>
            </a:r>
            <a:endParaRPr sz="1800" dirty="0"/>
          </a:p>
        </p:txBody>
      </p:sp>
      <p:sp>
        <p:nvSpPr>
          <p:cNvPr id="146" name="Google Shape;146;p3"/>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a:t>
            </a:fld>
            <a:endParaRPr dirty="0"/>
          </a:p>
        </p:txBody>
      </p:sp>
      <p:cxnSp>
        <p:nvCxnSpPr>
          <p:cNvPr id="147" name="Google Shape;147;p3"/>
          <p:cNvCxnSpPr/>
          <p:nvPr/>
        </p:nvCxnSpPr>
        <p:spPr>
          <a:xfrm>
            <a:off x="3057000" y="889021"/>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6" name="Title 1">
            <a:extLst>
              <a:ext uri="{FF2B5EF4-FFF2-40B4-BE49-F238E27FC236}">
                <a16:creationId xmlns:a16="http://schemas.microsoft.com/office/drawing/2014/main" id="{5F772203-E04B-4ED9-85FB-B3633530C495}"/>
              </a:ext>
            </a:extLst>
          </p:cNvPr>
          <p:cNvSpPr>
            <a:spLocks noGrp="1"/>
          </p:cNvSpPr>
          <p:nvPr>
            <p:ph type="title"/>
          </p:nvPr>
        </p:nvSpPr>
        <p:spPr>
          <a:xfrm>
            <a:off x="0" y="0"/>
            <a:ext cx="9144000" cy="914400"/>
          </a:xfrm>
        </p:spPr>
        <p:txBody>
          <a:bodyPr>
            <a:normAutofit/>
          </a:bodyPr>
          <a:lstStyle/>
          <a:p>
            <a:r>
              <a:rPr lang="en-US" altLang="en-US" sz="4000" b="1" dirty="0"/>
              <a:t>Districting Rules and Goals</a:t>
            </a:r>
            <a:endParaRPr lang="en-US" sz="4000" b="1" dirty="0"/>
          </a:p>
        </p:txBody>
      </p:sp>
      <p:sp>
        <p:nvSpPr>
          <p:cNvPr id="2" name="Google Shape;139;p3">
            <a:extLst>
              <a:ext uri="{FF2B5EF4-FFF2-40B4-BE49-F238E27FC236}">
                <a16:creationId xmlns:a16="http://schemas.microsoft.com/office/drawing/2014/main" id="{0BA4AC22-D02C-4589-01A3-CFF706143BFB}"/>
              </a:ext>
            </a:extLst>
          </p:cNvPr>
          <p:cNvSpPr txBox="1">
            <a:spLocks/>
          </p:cNvSpPr>
          <p:nvPr/>
        </p:nvSpPr>
        <p:spPr>
          <a:xfrm>
            <a:off x="6025063" y="4360732"/>
            <a:ext cx="3007200" cy="1674025"/>
          </a:xfrm>
          <a:prstGeom prst="rect">
            <a:avLst/>
          </a:prstGeom>
          <a:noFill/>
          <a:ln w="9525" cap="flat" cmpd="sng">
            <a:solidFill>
              <a:srgbClr val="AFC9C3"/>
            </a:solidFill>
            <a:prstDash val="solid"/>
            <a:round/>
            <a:headEnd type="none" w="sm" len="sm"/>
            <a:tailEnd type="none" w="sm" len="sm"/>
          </a:ln>
        </p:spPr>
        <p:txBody>
          <a:bodyPr spcFirstLastPara="1" vert="horz" wrap="square" lIns="91425" tIns="45700" rIns="91425" bIns="45700" anchor="t" anchorCtr="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Garamond"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Garamond"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Garamond"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Garamond"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Garamond"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1600" b="1" dirty="0">
                <a:solidFill>
                  <a:srgbClr val="002060"/>
                </a:solidFill>
              </a:rPr>
              <a:t>Future population growth</a:t>
            </a:r>
            <a:endParaRPr lang="en-US" sz="1600" dirty="0">
              <a:solidFill>
                <a:srgbClr val="002060"/>
              </a:solidFill>
            </a:endParaRPr>
          </a:p>
        </p:txBody>
      </p:sp>
      <p:sp>
        <p:nvSpPr>
          <p:cNvPr id="3" name="Google Shape;144;p3">
            <a:extLst>
              <a:ext uri="{FF2B5EF4-FFF2-40B4-BE49-F238E27FC236}">
                <a16:creationId xmlns:a16="http://schemas.microsoft.com/office/drawing/2014/main" id="{0F43825D-F602-AB87-1048-84E5694E37D3}"/>
              </a:ext>
            </a:extLst>
          </p:cNvPr>
          <p:cNvSpPr txBox="1"/>
          <p:nvPr/>
        </p:nvSpPr>
        <p:spPr>
          <a:xfrm>
            <a:off x="6022800" y="3745682"/>
            <a:ext cx="3007200" cy="639900"/>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Other Traditional</a:t>
            </a:r>
          </a:p>
          <a:p>
            <a:pPr marL="0" marR="0" lvl="0" indent="0" algn="ctr" rtl="0">
              <a:spcBef>
                <a:spcPts val="0"/>
              </a:spcBef>
              <a:spcAft>
                <a:spcPts val="0"/>
              </a:spcAft>
              <a:buClr>
                <a:schemeClr val="accent2"/>
              </a:buClr>
              <a:buSzPts val="960"/>
              <a:buFont typeface="Noto Sans Symbols"/>
              <a:buNone/>
            </a:pPr>
            <a:r>
              <a:rPr lang="en-US" b="1" dirty="0">
                <a:solidFill>
                  <a:schemeClr val="lt1"/>
                </a:solidFill>
                <a:latin typeface="Garamond"/>
                <a:ea typeface="Garamond"/>
                <a:cs typeface="Garamond"/>
                <a:sym typeface="Garamond"/>
              </a:rPr>
              <a:t>D</a:t>
            </a:r>
            <a:r>
              <a:rPr lang="en-US" sz="1800" b="1" i="0" u="none" strike="noStrike" cap="none" dirty="0">
                <a:solidFill>
                  <a:schemeClr val="lt1"/>
                </a:solidFill>
                <a:latin typeface="Garamond"/>
                <a:ea typeface="Garamond"/>
                <a:cs typeface="Garamond"/>
                <a:sym typeface="Garamond"/>
              </a:rPr>
              <a:t>istricting Principles</a:t>
            </a:r>
            <a:endParaRPr sz="1800" dirty="0"/>
          </a:p>
        </p:txBody>
      </p:sp>
      <p:sp>
        <p:nvSpPr>
          <p:cNvPr id="5" name="Date Placeholder 1">
            <a:extLst>
              <a:ext uri="{FF2B5EF4-FFF2-40B4-BE49-F238E27FC236}">
                <a16:creationId xmlns:a16="http://schemas.microsoft.com/office/drawing/2014/main" id="{EC94725D-3CF9-06AF-A402-F23C4D6140EC}"/>
              </a:ext>
            </a:extLst>
          </p:cNvPr>
          <p:cNvSpPr>
            <a:spLocks noGrp="1"/>
          </p:cNvSpPr>
          <p:nvPr>
            <p:ph type="dt" sz="half" idx="2"/>
          </p:nvPr>
        </p:nvSpPr>
        <p:spPr>
          <a:xfrm>
            <a:off x="5933536" y="6411594"/>
            <a:ext cx="2667000" cy="365125"/>
          </a:xfrm>
        </p:spPr>
        <p:txBody>
          <a:bodyPr/>
          <a:lstStyle/>
          <a:p>
            <a:r>
              <a:rPr lang="en-US" dirty="0"/>
              <a:t>June 11,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5807-640C-8B76-497B-BB94AFC98DBB}"/>
              </a:ext>
            </a:extLst>
          </p:cNvPr>
          <p:cNvSpPr>
            <a:spLocks noGrp="1"/>
          </p:cNvSpPr>
          <p:nvPr>
            <p:ph type="title"/>
          </p:nvPr>
        </p:nvSpPr>
        <p:spPr/>
        <p:txBody>
          <a:bodyPr/>
          <a:lstStyle/>
          <a:p>
            <a:r>
              <a:rPr lang="en-US" b="1" dirty="0"/>
              <a:t>Election Year Sequencing Rules</a:t>
            </a:r>
          </a:p>
        </p:txBody>
      </p:sp>
      <p:sp>
        <p:nvSpPr>
          <p:cNvPr id="4" name="Date Placeholder 3">
            <a:extLst>
              <a:ext uri="{FF2B5EF4-FFF2-40B4-BE49-F238E27FC236}">
                <a16:creationId xmlns:a16="http://schemas.microsoft.com/office/drawing/2014/main" id="{81CAD08D-FBF4-E146-B35A-0B828A1754EB}"/>
              </a:ext>
            </a:extLst>
          </p:cNvPr>
          <p:cNvSpPr>
            <a:spLocks noGrp="1"/>
          </p:cNvSpPr>
          <p:nvPr>
            <p:ph type="dt" sz="half" idx="15"/>
          </p:nvPr>
        </p:nvSpPr>
        <p:spPr/>
        <p:txBody>
          <a:bodyPr/>
          <a:lstStyle/>
          <a:p>
            <a:r>
              <a:rPr lang="en-US" dirty="0"/>
              <a:t>5/28/2024</a:t>
            </a:r>
          </a:p>
        </p:txBody>
      </p:sp>
      <p:sp>
        <p:nvSpPr>
          <p:cNvPr id="10" name="Content Placeholder 4">
            <a:extLst>
              <a:ext uri="{FF2B5EF4-FFF2-40B4-BE49-F238E27FC236}">
                <a16:creationId xmlns:a16="http://schemas.microsoft.com/office/drawing/2014/main" id="{BDB205B5-FE9D-37CC-4C68-5DA144F2363D}"/>
              </a:ext>
            </a:extLst>
          </p:cNvPr>
          <p:cNvSpPr>
            <a:spLocks noGrp="1"/>
          </p:cNvSpPr>
          <p:nvPr>
            <p:ph sz="quarter" idx="1"/>
          </p:nvPr>
        </p:nvSpPr>
        <p:spPr>
          <a:xfrm>
            <a:off x="457200" y="1143000"/>
            <a:ext cx="8229600" cy="4495800"/>
          </a:xfrm>
        </p:spPr>
        <p:txBody>
          <a:bodyPr>
            <a:normAutofit/>
          </a:bodyPr>
          <a:lstStyle/>
          <a:p>
            <a:pPr>
              <a:buSzPct val="100000"/>
              <a:buFont typeface="Wingdings" panose="05000000000000000000" pitchFamily="2" charset="2"/>
              <a:buChar char="Ø"/>
            </a:pPr>
            <a:r>
              <a:rPr lang="en-US" sz="2400" b="1" dirty="0">
                <a:solidFill>
                  <a:srgbClr val="002060"/>
                </a:solidFill>
              </a:rPr>
              <a:t>Elections Codes Section 10010</a:t>
            </a:r>
          </a:p>
          <a:p>
            <a:pPr marL="822960" lvl="1" indent="-457200">
              <a:buAutoNum type="alphaLcParenBoth" startAt="2"/>
            </a:pPr>
            <a:r>
              <a:rPr lang="en-US" sz="2000" dirty="0">
                <a:solidFill>
                  <a:srgbClr val="002060"/>
                </a:solidFill>
              </a:rPr>
              <a:t>In determining the final sequence of the district elections conducted in a political subdivision in which members of the governing body will be elected at different times to provide for staggered terms of office, the governing body shall give special consideration to the purposes of the California Voting Rights Act of 2001, and it shall take into account the preferences expressed by members of the districts.</a:t>
            </a:r>
          </a:p>
          <a:p>
            <a:pPr marL="822960" lvl="1" indent="-457200">
              <a:buAutoNum type="alphaLcParenBoth" startAt="2"/>
            </a:pPr>
            <a:endParaRPr lang="en-US" sz="2000" dirty="0">
              <a:solidFill>
                <a:srgbClr val="002060"/>
              </a:solidFill>
            </a:endParaRPr>
          </a:p>
          <a:p>
            <a:pPr marL="502920" indent="-457200">
              <a:buSzPct val="100000"/>
              <a:buFont typeface="Wingdings" panose="05000000000000000000" pitchFamily="2" charset="2"/>
              <a:buChar char="Ø"/>
            </a:pPr>
            <a:r>
              <a:rPr lang="en-US" sz="2400" b="1" dirty="0">
                <a:solidFill>
                  <a:srgbClr val="002060"/>
                </a:solidFill>
              </a:rPr>
              <a:t>Schools Only: Education Code 5021(a) </a:t>
            </a:r>
          </a:p>
          <a:p>
            <a:pPr marL="822960" lvl="1" indent="-457200">
              <a:buSzPct val="60000"/>
            </a:pPr>
            <a:r>
              <a:rPr lang="en-US" sz="2000" dirty="0">
                <a:solidFill>
                  <a:srgbClr val="002060"/>
                </a:solidFill>
              </a:rPr>
              <a:t>If a 2026 and a 2024 trustee are in a seat, some counties say the seat must be up in 2026.</a:t>
            </a:r>
          </a:p>
        </p:txBody>
      </p:sp>
    </p:spTree>
    <p:extLst>
      <p:ext uri="{BB962C8B-B14F-4D97-AF65-F5344CB8AC3E}">
        <p14:creationId xmlns:p14="http://schemas.microsoft.com/office/powerpoint/2010/main" val="93988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5807-640C-8B76-497B-BB94AFC98DBB}"/>
              </a:ext>
            </a:extLst>
          </p:cNvPr>
          <p:cNvSpPr>
            <a:spLocks noGrp="1"/>
          </p:cNvSpPr>
          <p:nvPr>
            <p:ph type="title"/>
          </p:nvPr>
        </p:nvSpPr>
        <p:spPr/>
        <p:txBody>
          <a:bodyPr/>
          <a:lstStyle/>
          <a:p>
            <a:r>
              <a:rPr lang="en-US" b="1" dirty="0"/>
              <a:t>Election Year Sequencing In Practice</a:t>
            </a:r>
          </a:p>
        </p:txBody>
      </p:sp>
      <p:sp>
        <p:nvSpPr>
          <p:cNvPr id="4" name="Date Placeholder 3">
            <a:extLst>
              <a:ext uri="{FF2B5EF4-FFF2-40B4-BE49-F238E27FC236}">
                <a16:creationId xmlns:a16="http://schemas.microsoft.com/office/drawing/2014/main" id="{81CAD08D-FBF4-E146-B35A-0B828A1754EB}"/>
              </a:ext>
            </a:extLst>
          </p:cNvPr>
          <p:cNvSpPr>
            <a:spLocks noGrp="1"/>
          </p:cNvSpPr>
          <p:nvPr>
            <p:ph type="dt" sz="half" idx="15"/>
          </p:nvPr>
        </p:nvSpPr>
        <p:spPr/>
        <p:txBody>
          <a:bodyPr/>
          <a:lstStyle/>
          <a:p>
            <a:r>
              <a:rPr lang="en-US" dirty="0"/>
              <a:t>5/28/2024</a:t>
            </a:r>
          </a:p>
        </p:txBody>
      </p:sp>
      <p:sp>
        <p:nvSpPr>
          <p:cNvPr id="10" name="Content Placeholder 4">
            <a:extLst>
              <a:ext uri="{FF2B5EF4-FFF2-40B4-BE49-F238E27FC236}">
                <a16:creationId xmlns:a16="http://schemas.microsoft.com/office/drawing/2014/main" id="{349BC395-A3AE-3C6B-3F8C-927A3B29BD14}"/>
              </a:ext>
            </a:extLst>
          </p:cNvPr>
          <p:cNvSpPr>
            <a:spLocks noGrp="1"/>
          </p:cNvSpPr>
          <p:nvPr>
            <p:ph sz="quarter" idx="1"/>
          </p:nvPr>
        </p:nvSpPr>
        <p:spPr>
          <a:xfrm>
            <a:off x="457200" y="1181100"/>
            <a:ext cx="8229600" cy="4305300"/>
          </a:xfrm>
        </p:spPr>
        <p:txBody>
          <a:bodyPr>
            <a:normAutofit/>
          </a:bodyPr>
          <a:lstStyle/>
          <a:p>
            <a:pPr marL="514350" indent="-514350">
              <a:buSzPct val="100000"/>
              <a:buFont typeface="+mj-lt"/>
              <a:buAutoNum type="arabicPeriod"/>
            </a:pPr>
            <a:r>
              <a:rPr lang="en-US" sz="2400" b="1" dirty="0">
                <a:solidFill>
                  <a:srgbClr val="002060"/>
                </a:solidFill>
              </a:rPr>
              <a:t>Number of seats up in a given election is set and cannot change</a:t>
            </a:r>
          </a:p>
          <a:p>
            <a:pPr marL="514350" indent="-514350">
              <a:buSzPct val="100000"/>
              <a:buFont typeface="+mj-lt"/>
              <a:buAutoNum type="arabicPeriod"/>
            </a:pPr>
            <a:r>
              <a:rPr lang="en-US" sz="2400" b="1" dirty="0">
                <a:solidFill>
                  <a:srgbClr val="002060"/>
                </a:solidFill>
              </a:rPr>
              <a:t>Respect the voters: an incumbent alone in a district has the election year assigned to match the incumbent’s term</a:t>
            </a:r>
          </a:p>
          <a:p>
            <a:pPr marL="514350" indent="-514350">
              <a:buSzPct val="100000"/>
              <a:buFont typeface="+mj-lt"/>
              <a:buAutoNum type="arabicPeriod"/>
            </a:pPr>
            <a:r>
              <a:rPr lang="en-US" sz="2400" b="1" dirty="0">
                <a:solidFill>
                  <a:srgbClr val="002060"/>
                </a:solidFill>
              </a:rPr>
              <a:t>Vacant seats with traditional low turnout / under-representation:</a:t>
            </a:r>
          </a:p>
          <a:p>
            <a:pPr lvl="1">
              <a:buSzPct val="60000"/>
            </a:pPr>
            <a:r>
              <a:rPr lang="en-US" sz="2000" dirty="0">
                <a:solidFill>
                  <a:srgbClr val="002060"/>
                </a:solidFill>
              </a:rPr>
              <a:t>If the next election is a (relatively high turnout) Presidential election, assign the seat to the Presidential year</a:t>
            </a:r>
          </a:p>
          <a:p>
            <a:pPr lvl="1">
              <a:buSzPct val="60000"/>
            </a:pPr>
            <a:r>
              <a:rPr lang="en-US" sz="2000" dirty="0">
                <a:solidFill>
                  <a:srgbClr val="002060"/>
                </a:solidFill>
              </a:rPr>
              <a:t>If the next election is a (relatively low turnout) Gubernatorial election, up to the jurisdiction: elect ASAP but in a low turnout year forever, or wait two years to be in a high turnout year forever.</a:t>
            </a:r>
          </a:p>
        </p:txBody>
      </p:sp>
    </p:spTree>
    <p:extLst>
      <p:ext uri="{BB962C8B-B14F-4D97-AF65-F5344CB8AC3E}">
        <p14:creationId xmlns:p14="http://schemas.microsoft.com/office/powerpoint/2010/main" val="79598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5807-640C-8B76-497B-BB94AFC98DBB}"/>
              </a:ext>
            </a:extLst>
          </p:cNvPr>
          <p:cNvSpPr>
            <a:spLocks noGrp="1"/>
          </p:cNvSpPr>
          <p:nvPr>
            <p:ph type="title"/>
          </p:nvPr>
        </p:nvSpPr>
        <p:spPr/>
        <p:txBody>
          <a:bodyPr/>
          <a:lstStyle/>
          <a:p>
            <a:r>
              <a:rPr lang="en-US" b="1" dirty="0"/>
              <a:t>Election Year Sequencing Scenarios</a:t>
            </a:r>
          </a:p>
        </p:txBody>
      </p:sp>
      <p:sp>
        <p:nvSpPr>
          <p:cNvPr id="4" name="Date Placeholder 3">
            <a:extLst>
              <a:ext uri="{FF2B5EF4-FFF2-40B4-BE49-F238E27FC236}">
                <a16:creationId xmlns:a16="http://schemas.microsoft.com/office/drawing/2014/main" id="{81CAD08D-FBF4-E146-B35A-0B828A1754EB}"/>
              </a:ext>
            </a:extLst>
          </p:cNvPr>
          <p:cNvSpPr>
            <a:spLocks noGrp="1"/>
          </p:cNvSpPr>
          <p:nvPr>
            <p:ph type="dt" sz="half" idx="15"/>
          </p:nvPr>
        </p:nvSpPr>
        <p:spPr/>
        <p:txBody>
          <a:bodyPr/>
          <a:lstStyle/>
          <a:p>
            <a:r>
              <a:rPr lang="en-US" dirty="0"/>
              <a:t>5/28/2024</a:t>
            </a:r>
          </a:p>
        </p:txBody>
      </p:sp>
      <p:graphicFrame>
        <p:nvGraphicFramePr>
          <p:cNvPr id="6" name="Content Placeholder 11">
            <a:extLst>
              <a:ext uri="{FF2B5EF4-FFF2-40B4-BE49-F238E27FC236}">
                <a16:creationId xmlns:a16="http://schemas.microsoft.com/office/drawing/2014/main" id="{535EBDA0-5A23-501C-2046-F900C1DA7244}"/>
              </a:ext>
            </a:extLst>
          </p:cNvPr>
          <p:cNvGraphicFramePr>
            <a:graphicFrameLocks noGrp="1"/>
          </p:cNvGraphicFramePr>
          <p:nvPr>
            <p:ph sz="quarter" idx="1"/>
            <p:extLst>
              <p:ext uri="{D42A27DB-BD31-4B8C-83A1-F6EECF244321}">
                <p14:modId xmlns:p14="http://schemas.microsoft.com/office/powerpoint/2010/main" val="863366564"/>
              </p:ext>
            </p:extLst>
          </p:nvPr>
        </p:nvGraphicFramePr>
        <p:xfrm>
          <a:off x="76200" y="914400"/>
          <a:ext cx="8991600" cy="4998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50515256"/>
                    </a:ext>
                  </a:extLst>
                </a:gridCol>
                <a:gridCol w="3505200">
                  <a:extLst>
                    <a:ext uri="{9D8B030D-6E8A-4147-A177-3AD203B41FA5}">
                      <a16:colId xmlns:a16="http://schemas.microsoft.com/office/drawing/2014/main" val="2038009724"/>
                    </a:ext>
                  </a:extLst>
                </a:gridCol>
                <a:gridCol w="3429000">
                  <a:extLst>
                    <a:ext uri="{9D8B030D-6E8A-4147-A177-3AD203B41FA5}">
                      <a16:colId xmlns:a16="http://schemas.microsoft.com/office/drawing/2014/main" val="694727199"/>
                    </a:ext>
                  </a:extLst>
                </a:gridCol>
              </a:tblGrid>
              <a:tr h="533400">
                <a:tc>
                  <a:txBody>
                    <a:bodyPr/>
                    <a:lstStyle/>
                    <a:p>
                      <a:pPr algn="ctr"/>
                      <a:endParaRPr lang="en-US" sz="2000" b="1" dirty="0">
                        <a:solidFill>
                          <a:srgbClr val="002060"/>
                        </a:solidFill>
                        <a:latin typeface="Garamond" panose="02020404030301010803" pitchFamily="18" charset="0"/>
                      </a:endParaRPr>
                    </a:p>
                  </a:txBody>
                  <a:tcPr anchor="ctr"/>
                </a:tc>
                <a:tc>
                  <a:txBody>
                    <a:bodyPr/>
                    <a:lstStyle/>
                    <a:p>
                      <a:pPr algn="ctr"/>
                      <a:r>
                        <a:rPr lang="en-US" sz="2000" dirty="0">
                          <a:solidFill>
                            <a:srgbClr val="002060"/>
                          </a:solidFill>
                          <a:latin typeface="Garamond" panose="02020404030301010803" pitchFamily="18" charset="0"/>
                        </a:rPr>
                        <a:t>Resides in District electing in 2024</a:t>
                      </a:r>
                    </a:p>
                  </a:txBody>
                  <a:tcPr anchor="ctr"/>
                </a:tc>
                <a:tc>
                  <a:txBody>
                    <a:bodyPr/>
                    <a:lstStyle/>
                    <a:p>
                      <a:pPr algn="ctr"/>
                      <a:r>
                        <a:rPr lang="en-US" sz="2000" dirty="0">
                          <a:solidFill>
                            <a:srgbClr val="002060"/>
                          </a:solidFill>
                          <a:latin typeface="Garamond" panose="02020404030301010803" pitchFamily="18" charset="0"/>
                        </a:rPr>
                        <a:t>Resides in District electing in 2026</a:t>
                      </a:r>
                    </a:p>
                  </a:txBody>
                  <a:tcPr anchor="ctr"/>
                </a:tc>
                <a:extLst>
                  <a:ext uri="{0D108BD9-81ED-4DB2-BD59-A6C34878D82A}">
                    <a16:rowId xmlns:a16="http://schemas.microsoft.com/office/drawing/2014/main" val="3036713218"/>
                  </a:ext>
                </a:extLst>
              </a:tr>
              <a:tr h="370840">
                <a:tc>
                  <a:txBody>
                    <a:bodyPr/>
                    <a:lstStyle/>
                    <a:p>
                      <a:pPr algn="l"/>
                      <a:r>
                        <a:rPr lang="en-US" sz="2000" b="1" dirty="0">
                          <a:solidFill>
                            <a:srgbClr val="002060"/>
                          </a:solidFill>
                          <a:latin typeface="Garamond" panose="02020404030301010803" pitchFamily="18" charset="0"/>
                        </a:rPr>
                        <a:t>Term ends in 2024</a:t>
                      </a:r>
                    </a:p>
                  </a:txBody>
                  <a:tcPr anchor="ctr"/>
                </a:tc>
                <a:tc>
                  <a:txBody>
                    <a:bodyPr/>
                    <a:lstStyle/>
                    <a:p>
                      <a:pPr algn="l"/>
                      <a:r>
                        <a:rPr lang="en-US" sz="1800" dirty="0">
                          <a:solidFill>
                            <a:srgbClr val="002060"/>
                          </a:solidFill>
                          <a:latin typeface="Garamond" panose="02020404030301010803" pitchFamily="18" charset="0"/>
                        </a:rPr>
                        <a:t>Runs for election in district at end of current term</a:t>
                      </a:r>
                    </a:p>
                  </a:txBody>
                  <a:tcPr anchor="ctr"/>
                </a:tc>
                <a:tc>
                  <a:txBody>
                    <a:bodyPr/>
                    <a:lstStyle/>
                    <a:p>
                      <a:pPr algn="l"/>
                      <a:r>
                        <a:rPr lang="en-US" sz="1800" dirty="0">
                          <a:solidFill>
                            <a:srgbClr val="002060"/>
                          </a:solidFill>
                          <a:latin typeface="Garamond" panose="02020404030301010803" pitchFamily="18" charset="0"/>
                        </a:rPr>
                        <a:t>Leaves office at end of current term in 2024. Can run (but not as incumbent) when district is up for election in 2026.</a:t>
                      </a:r>
                    </a:p>
                  </a:txBody>
                  <a:tcPr anchor="ctr"/>
                </a:tc>
                <a:extLst>
                  <a:ext uri="{0D108BD9-81ED-4DB2-BD59-A6C34878D82A}">
                    <a16:rowId xmlns:a16="http://schemas.microsoft.com/office/drawing/2014/main" val="3473868317"/>
                  </a:ext>
                </a:extLst>
              </a:tr>
              <a:tr h="370840">
                <a:tc>
                  <a:txBody>
                    <a:bodyPr/>
                    <a:lstStyle/>
                    <a:p>
                      <a:pPr algn="l"/>
                      <a:r>
                        <a:rPr lang="en-US" sz="2000" b="1" dirty="0">
                          <a:solidFill>
                            <a:srgbClr val="002060"/>
                          </a:solidFill>
                          <a:latin typeface="Garamond" panose="02020404030301010803" pitchFamily="18" charset="0"/>
                        </a:rPr>
                        <a:t>Term ends in 2026</a:t>
                      </a:r>
                    </a:p>
                  </a:txBody>
                  <a:tcPr anchor="ctr"/>
                </a:tc>
                <a:tc>
                  <a:txBody>
                    <a:bodyPr/>
                    <a:lstStyle/>
                    <a:p>
                      <a:pPr algn="l"/>
                      <a:r>
                        <a:rPr lang="en-US" sz="1800" b="1" dirty="0">
                          <a:solidFill>
                            <a:srgbClr val="002060"/>
                          </a:solidFill>
                          <a:latin typeface="Garamond" panose="02020404030301010803" pitchFamily="18" charset="0"/>
                        </a:rPr>
                        <a:t>Option 1: </a:t>
                      </a:r>
                      <a:r>
                        <a:rPr lang="en-US" sz="1800" b="0" dirty="0">
                          <a:solidFill>
                            <a:srgbClr val="002060"/>
                          </a:solidFill>
                          <a:latin typeface="Garamond" panose="02020404030301010803" pitchFamily="18" charset="0"/>
                        </a:rPr>
                        <a:t>L</a:t>
                      </a:r>
                      <a:r>
                        <a:rPr lang="en-US" sz="1800" dirty="0">
                          <a:solidFill>
                            <a:srgbClr val="002060"/>
                          </a:solidFill>
                          <a:latin typeface="Garamond" panose="02020404030301010803" pitchFamily="18" charset="0"/>
                        </a:rPr>
                        <a:t>eaves office at end of current term in 2026. Can run (but not as incumbent) when district is up for election again in 2028.</a:t>
                      </a:r>
                    </a:p>
                    <a:p>
                      <a:pPr algn="l"/>
                      <a:endParaRPr lang="en-US" sz="1800" dirty="0">
                        <a:solidFill>
                          <a:srgbClr val="002060"/>
                        </a:solidFill>
                        <a:latin typeface="Garamond" panose="02020404030301010803" pitchFamily="18" charset="0"/>
                      </a:endParaRPr>
                    </a:p>
                    <a:p>
                      <a:pPr algn="l"/>
                      <a:r>
                        <a:rPr lang="en-US" sz="1800" b="1" dirty="0">
                          <a:solidFill>
                            <a:srgbClr val="002060"/>
                          </a:solidFill>
                          <a:latin typeface="Garamond" panose="02020404030301010803" pitchFamily="18" charset="0"/>
                        </a:rPr>
                        <a:t>Option 2: </a:t>
                      </a:r>
                      <a:r>
                        <a:rPr lang="en-US" sz="1800" dirty="0">
                          <a:solidFill>
                            <a:srgbClr val="002060"/>
                          </a:solidFill>
                          <a:latin typeface="Garamond" panose="02020404030301010803" pitchFamily="18" charset="0"/>
                        </a:rPr>
                        <a:t>In 2024, runs for by-district seat. If elected, is sworn into by-district 4-year term, creating a vacancy for remaining two years of at-large term, which is filled by appointment or special election. </a:t>
                      </a:r>
                    </a:p>
                  </a:txBody>
                  <a:tcPr anchor="ctr"/>
                </a:tc>
                <a:tc>
                  <a:txBody>
                    <a:bodyPr/>
                    <a:lstStyle/>
                    <a:p>
                      <a:pPr algn="l"/>
                      <a:r>
                        <a:rPr lang="en-US" sz="1800" dirty="0">
                          <a:solidFill>
                            <a:srgbClr val="002060"/>
                          </a:solidFill>
                          <a:latin typeface="Garamond" panose="02020404030301010803" pitchFamily="18" charset="0"/>
                        </a:rPr>
                        <a:t>Runs for election in district at end of current term</a:t>
                      </a:r>
                    </a:p>
                  </a:txBody>
                  <a:tcPr anchor="ctr"/>
                </a:tc>
                <a:extLst>
                  <a:ext uri="{0D108BD9-81ED-4DB2-BD59-A6C34878D82A}">
                    <a16:rowId xmlns:a16="http://schemas.microsoft.com/office/drawing/2014/main" val="1064081244"/>
                  </a:ext>
                </a:extLst>
              </a:tr>
            </a:tbl>
          </a:graphicData>
        </a:graphic>
      </p:graphicFrame>
    </p:spTree>
    <p:extLst>
      <p:ext uri="{BB962C8B-B14F-4D97-AF65-F5344CB8AC3E}">
        <p14:creationId xmlns:p14="http://schemas.microsoft.com/office/powerpoint/2010/main" val="55016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7</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11, 2024</a:t>
            </a:r>
            <a:endParaRPr lang="en-US" sz="1400" dirty="0"/>
          </a:p>
        </p:txBody>
      </p:sp>
      <p:sp>
        <p:nvSpPr>
          <p:cNvPr id="5" name="Google Shape;153;p4">
            <a:extLst>
              <a:ext uri="{FF2B5EF4-FFF2-40B4-BE49-F238E27FC236}">
                <a16:creationId xmlns:a16="http://schemas.microsoft.com/office/drawing/2014/main" id="{54FE9C26-3784-5405-A82E-D824BB328268}"/>
              </a:ext>
            </a:extLst>
          </p:cNvPr>
          <p:cNvSpPr txBox="1">
            <a:spLocks/>
          </p:cNvSpPr>
          <p:nvPr/>
        </p:nvSpPr>
        <p:spPr>
          <a:xfrm>
            <a:off x="0" y="17317"/>
            <a:ext cx="9133936" cy="990600"/>
          </a:xfrm>
          <a:prstGeom prst="rect">
            <a:avLst/>
          </a:prstGeom>
          <a:noFill/>
          <a:ln>
            <a:noFill/>
          </a:ln>
        </p:spPr>
        <p:txBody>
          <a:bodyPr spcFirstLastPara="1" vert="horz" wrap="square" lIns="91425" tIns="45700" rIns="91425" bIns="45700" anchor="ctr" anchorCtr="0">
            <a:normAutofit/>
          </a:bodyPr>
          <a:lstStyle>
            <a:lvl1pPr algn="ctr" rtl="0" eaLnBrk="1" latinLnBrk="0" hangingPunct="1">
              <a:spcBef>
                <a:spcPct val="0"/>
              </a:spcBef>
              <a:buNone/>
              <a:defRPr kumimoji="0" sz="4400" kern="1200">
                <a:solidFill>
                  <a:srgbClr val="002060"/>
                </a:solidFill>
                <a:latin typeface="Garamond" pitchFamily="18" charset="0"/>
                <a:ea typeface="+mj-ea"/>
                <a:cs typeface="+mj-cs"/>
              </a:defRPr>
            </a:lvl1pPr>
          </a:lstStyle>
          <a:p>
            <a:pPr>
              <a:spcBef>
                <a:spcPts val="0"/>
              </a:spcBef>
              <a:buClr>
                <a:schemeClr val="dk1"/>
              </a:buClr>
              <a:buSzPts val="3600"/>
              <a:buFont typeface="Garamond"/>
              <a:buNone/>
            </a:pPr>
            <a:r>
              <a:rPr lang="en-US" sz="4000" b="1" dirty="0"/>
              <a:t>Draft Maps</a:t>
            </a:r>
            <a:endParaRPr lang="en-US" sz="4000" dirty="0"/>
          </a:p>
        </p:txBody>
      </p:sp>
      <p:pic>
        <p:nvPicPr>
          <p:cNvPr id="4" name="Picture 3">
            <a:extLst>
              <a:ext uri="{FF2B5EF4-FFF2-40B4-BE49-F238E27FC236}">
                <a16:creationId xmlns:a16="http://schemas.microsoft.com/office/drawing/2014/main" id="{E8E50109-3A26-FFFB-119A-0AA5F4374D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3412" y="1066800"/>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E2E85B77-FD88-28C8-8739-B2327943BB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94505" y="1066800"/>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01CDE632-2AAB-92CD-93CD-AB26CB1373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47800" y="2742286"/>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A46B6D6E-D6DA-69A5-E6F1-304E7464BF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13412" y="4417772"/>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5" name="Picture 14">
            <a:extLst>
              <a:ext uri="{FF2B5EF4-FFF2-40B4-BE49-F238E27FC236}">
                <a16:creationId xmlns:a16="http://schemas.microsoft.com/office/drawing/2014/main" id="{6653FFFD-57E0-2604-84EA-9258BAF4BAE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85412" y="1746746"/>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A759FD0B-A735-8CD0-8B4A-5C15A2070D1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019621" y="1738545"/>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8542BEC6-53A3-8794-87F9-0E4D3987D6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997242" y="3581400"/>
            <a:ext cx="1872588"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2EBDA348-2347-08B5-C653-F24E72C914D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2494506" y="4417772"/>
            <a:ext cx="1872586"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A685B83F-47D6-4485-4380-F7A30B6E4DA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10401" y="3567345"/>
            <a:ext cx="1872586" cy="1600199"/>
          </a:xfrm>
          <a:prstGeom prst="rect">
            <a:avLst/>
          </a:prstGeom>
          <a:ln>
            <a:solidFill>
              <a:schemeClr val="accent1">
                <a:lumMod val="75000"/>
              </a:schemeClr>
            </a:solidFill>
          </a:ln>
          <a:effectLst>
            <a:outerShdw blurRad="63500" sx="102000" sy="102000" algn="ctr"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11, 2024</a:t>
            </a:r>
            <a:endParaRPr lang="en-US" sz="1400" dirty="0"/>
          </a:p>
        </p:txBody>
      </p:sp>
      <p:pic>
        <p:nvPicPr>
          <p:cNvPr id="4" name="Picture 3" descr="A map of a neighborhood&#10;&#10;Description automatically generated">
            <a:extLst>
              <a:ext uri="{FF2B5EF4-FFF2-40B4-BE49-F238E27FC236}">
                <a16:creationId xmlns:a16="http://schemas.microsoft.com/office/drawing/2014/main" id="{D7EC14E9-BCB7-BAF2-6A8C-BC645BCE9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405" y="56809"/>
            <a:ext cx="7067190" cy="6039191"/>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0E3AF34F-DE9D-3E1E-105C-C8F92FAD8DBF}"/>
              </a:ext>
            </a:extLst>
          </p:cNvPr>
          <p:cNvSpPr txBox="1"/>
          <p:nvPr/>
        </p:nvSpPr>
        <p:spPr>
          <a:xfrm>
            <a:off x="1219200" y="223391"/>
            <a:ext cx="2667000"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rgbClr val="002060"/>
                </a:solidFill>
                <a:latin typeface="Garamond" panose="02020404030301010803" pitchFamily="18" charset="0"/>
              </a:rPr>
              <a:t>“President” Streets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North of Ventura united.</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D3 entirely in Downtown.</a:t>
            </a:r>
          </a:p>
          <a:p>
            <a:pPr marL="285750" indent="-285750">
              <a:buFont typeface="Arial" panose="020B0604020202020204" pitchFamily="34" charset="0"/>
              <a:buChar char="•"/>
            </a:pPr>
            <a:r>
              <a:rPr lang="en-US" sz="1600" dirty="0">
                <a:solidFill>
                  <a:srgbClr val="002060"/>
                </a:solidFill>
                <a:latin typeface="Garamond" panose="02020404030301010803" pitchFamily="18" charset="0"/>
              </a:rPr>
              <a:t>Greenhills united.</a:t>
            </a:r>
          </a:p>
        </p:txBody>
      </p:sp>
      <p:sp>
        <p:nvSpPr>
          <p:cNvPr id="3" name="TextBox 2">
            <a:extLst>
              <a:ext uri="{FF2B5EF4-FFF2-40B4-BE49-F238E27FC236}">
                <a16:creationId xmlns:a16="http://schemas.microsoft.com/office/drawing/2014/main" id="{B613952A-0653-5CB2-0BFB-4E64DA613999}"/>
              </a:ext>
            </a:extLst>
          </p:cNvPr>
          <p:cNvSpPr txBox="1"/>
          <p:nvPr/>
        </p:nvSpPr>
        <p:spPr>
          <a:xfrm>
            <a:off x="1752600" y="5334000"/>
            <a:ext cx="3200400"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solidFill>
                  <a:srgbClr val="C00000"/>
                </a:solidFill>
                <a:latin typeface="Garamond" panose="02020404030301010803" pitchFamily="18" charset="0"/>
              </a:rPr>
              <a:t>Proposed Sequencing:</a:t>
            </a:r>
          </a:p>
          <a:p>
            <a:pPr marL="285750" indent="-285750">
              <a:buFont typeface="Wingdings" panose="05000000000000000000" pitchFamily="2" charset="2"/>
              <a:buChar char="q"/>
            </a:pPr>
            <a:r>
              <a:rPr lang="en-US" b="1" dirty="0">
                <a:solidFill>
                  <a:srgbClr val="002060"/>
                </a:solidFill>
                <a:latin typeface="Garamond" panose="02020404030301010803" pitchFamily="18" charset="0"/>
              </a:rPr>
              <a:t>2024</a:t>
            </a:r>
            <a:r>
              <a:rPr lang="en-US" dirty="0">
                <a:solidFill>
                  <a:srgbClr val="002060"/>
                </a:solidFill>
                <a:latin typeface="Garamond" panose="02020404030301010803" pitchFamily="18" charset="0"/>
              </a:rPr>
              <a:t>: Districts 3 &amp; 4</a:t>
            </a:r>
          </a:p>
          <a:p>
            <a:pPr marL="285750" indent="-285750">
              <a:buFont typeface="Wingdings" panose="05000000000000000000" pitchFamily="2" charset="2"/>
              <a:buChar char="q"/>
            </a:pPr>
            <a:r>
              <a:rPr lang="en-US" b="1" dirty="0">
                <a:solidFill>
                  <a:srgbClr val="002060"/>
                </a:solidFill>
                <a:latin typeface="Garamond" panose="02020404030301010803" pitchFamily="18" charset="0"/>
              </a:rPr>
              <a:t>2024: </a:t>
            </a:r>
            <a:r>
              <a:rPr lang="en-US" dirty="0">
                <a:solidFill>
                  <a:srgbClr val="002060"/>
                </a:solidFill>
                <a:latin typeface="Garamond" panose="02020404030301010803" pitchFamily="18" charset="0"/>
              </a:rPr>
              <a:t>Mayor (2-year term)</a:t>
            </a:r>
          </a:p>
          <a:p>
            <a:pPr marL="285750" indent="-285750">
              <a:buFont typeface="Wingdings" panose="05000000000000000000" pitchFamily="2" charset="2"/>
              <a:buChar char="q"/>
            </a:pPr>
            <a:r>
              <a:rPr lang="en-US" b="1" dirty="0">
                <a:solidFill>
                  <a:srgbClr val="002060"/>
                </a:solidFill>
                <a:latin typeface="Garamond" panose="02020404030301010803" pitchFamily="18" charset="0"/>
              </a:rPr>
              <a:t>2026</a:t>
            </a:r>
            <a:r>
              <a:rPr lang="en-US" dirty="0">
                <a:solidFill>
                  <a:srgbClr val="002060"/>
                </a:solidFill>
                <a:latin typeface="Garamond" panose="02020404030301010803" pitchFamily="18" charset="0"/>
              </a:rPr>
              <a:t>: Districts 1 &amp; 2</a:t>
            </a:r>
          </a:p>
        </p:txBody>
      </p:sp>
    </p:spTree>
    <p:extLst>
      <p:ext uri="{BB962C8B-B14F-4D97-AF65-F5344CB8AC3E}">
        <p14:creationId xmlns:p14="http://schemas.microsoft.com/office/powerpoint/2010/main" val="167010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6" name="Google Shape;156;p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dirty="0"/>
          </a:p>
        </p:txBody>
      </p:sp>
      <p:sp>
        <p:nvSpPr>
          <p:cNvPr id="2" name="Date Placeholder 1">
            <a:extLst>
              <a:ext uri="{FF2B5EF4-FFF2-40B4-BE49-F238E27FC236}">
                <a16:creationId xmlns:a16="http://schemas.microsoft.com/office/drawing/2014/main" id="{1A12C83A-6F03-BABA-F58A-260C50F4C731}"/>
              </a:ext>
            </a:extLst>
          </p:cNvPr>
          <p:cNvSpPr txBox="1">
            <a:spLocks/>
          </p:cNvSpPr>
          <p:nvPr/>
        </p:nvSpPr>
        <p:spPr>
          <a:xfrm>
            <a:off x="5933536" y="6411594"/>
            <a:ext cx="266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Garamond" panose="02020404030301010803" pitchFamily="18" charset="0"/>
              </a:rPr>
              <a:t>June 11, 2024</a:t>
            </a:r>
            <a:endParaRPr lang="en-US" sz="1400" dirty="0"/>
          </a:p>
        </p:txBody>
      </p:sp>
      <p:graphicFrame>
        <p:nvGraphicFramePr>
          <p:cNvPr id="8" name="Object 7">
            <a:hlinkClick r:id="" action="ppaction://ole?verb=0"/>
            <a:extLst>
              <a:ext uri="{FF2B5EF4-FFF2-40B4-BE49-F238E27FC236}">
                <a16:creationId xmlns:a16="http://schemas.microsoft.com/office/drawing/2014/main" id="{83D1E363-1BF9-10E5-4AFD-712ACBB2ADD9}"/>
              </a:ext>
            </a:extLst>
          </p:cNvPr>
          <p:cNvGraphicFramePr>
            <a:graphicFrameLocks noChangeAspect="1"/>
          </p:cNvGraphicFramePr>
          <p:nvPr>
            <p:extLst>
              <p:ext uri="{D42A27DB-BD31-4B8C-83A1-F6EECF244321}">
                <p14:modId xmlns:p14="http://schemas.microsoft.com/office/powerpoint/2010/main" val="2418925859"/>
              </p:ext>
            </p:extLst>
          </p:nvPr>
        </p:nvGraphicFramePr>
        <p:xfrm>
          <a:off x="-1" y="1752600"/>
          <a:ext cx="9211734" cy="5181600"/>
        </p:xfrm>
        <a:graphic>
          <a:graphicData uri="http://schemas.openxmlformats.org/presentationml/2006/ole">
            <mc:AlternateContent xmlns:mc="http://schemas.openxmlformats.org/markup-compatibility/2006">
              <mc:Choice xmlns:v="urn:schemas-microsoft-com:vml" Requires="v">
                <p:oleObj name="Presentation" r:id="rId3" imgW="6202732" imgH="3490121" progId="PowerPoint.Show.12">
                  <p:embed/>
                </p:oleObj>
              </mc:Choice>
              <mc:Fallback>
                <p:oleObj name="Presentation" r:id="rId3" imgW="6202732" imgH="3490121" progId="PowerPoint.Show.12">
                  <p:embed/>
                  <p:pic>
                    <p:nvPicPr>
                      <p:cNvPr id="0" name=""/>
                      <p:cNvPicPr/>
                      <p:nvPr/>
                    </p:nvPicPr>
                    <p:blipFill>
                      <a:blip r:embed="rId4"/>
                      <a:stretch>
                        <a:fillRect/>
                      </a:stretch>
                    </p:blipFill>
                    <p:spPr>
                      <a:xfrm>
                        <a:off x="-1" y="1752600"/>
                        <a:ext cx="9211734" cy="5181600"/>
                      </a:xfrm>
                      <a:prstGeom prst="rect">
                        <a:avLst/>
                      </a:prstGeom>
                    </p:spPr>
                  </p:pic>
                </p:oleObj>
              </mc:Fallback>
            </mc:AlternateContent>
          </a:graphicData>
        </a:graphic>
      </p:graphicFrame>
    </p:spTree>
    <p:extLst>
      <p:ext uri="{BB962C8B-B14F-4D97-AF65-F5344CB8AC3E}">
        <p14:creationId xmlns:p14="http://schemas.microsoft.com/office/powerpoint/2010/main" val="426744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BF00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6115</TotalTime>
  <Words>676</Words>
  <Application>Microsoft Office PowerPoint</Application>
  <PresentationFormat>On-screen Show (4:3)</PresentationFormat>
  <Paragraphs>96</Paragraphs>
  <Slides>9</Slides>
  <Notes>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0" baseType="lpstr">
      <vt:lpstr>Arial</vt:lpstr>
      <vt:lpstr>Calibri</vt:lpstr>
      <vt:lpstr>EB Garamond</vt:lpstr>
      <vt:lpstr>Garamond</vt:lpstr>
      <vt:lpstr>Noto Sans Symbols</vt:lpstr>
      <vt:lpstr>Tw Cen MT</vt:lpstr>
      <vt:lpstr>Twentieth Century</vt:lpstr>
      <vt:lpstr>Wingdings</vt:lpstr>
      <vt:lpstr>Wingdings 2</vt:lpstr>
      <vt:lpstr>Median</vt:lpstr>
      <vt:lpstr>Microsoft PowerPoint Presentation</vt:lpstr>
      <vt:lpstr>City of Chowchilla Draft Plans Presentation</vt:lpstr>
      <vt:lpstr>Districting Process</vt:lpstr>
      <vt:lpstr>Districting Rules and Goals</vt:lpstr>
      <vt:lpstr>Election Year Sequencing Rules</vt:lpstr>
      <vt:lpstr>Election Year Sequencing In Practice</vt:lpstr>
      <vt:lpstr>Election Year Sequencing Scenarios</vt:lpstr>
      <vt:lpstr>PowerPoint Presentation</vt:lpstr>
      <vt:lpstr>PowerPoint Presentation</vt:lpstr>
      <vt:lpstr>PowerPoint Presentation</vt:lpstr>
    </vt:vector>
  </TitlesOfParts>
  <Company>Claremont McKenna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 Presentation</dc:title>
  <dc:creator>Douglas Johnson</dc:creator>
  <cp:lastModifiedBy>Jeff Tilton</cp:lastModifiedBy>
  <cp:revision>468</cp:revision>
  <cp:lastPrinted>2024-05-21T12:05:51Z</cp:lastPrinted>
  <dcterms:created xsi:type="dcterms:W3CDTF">2011-05-19T00:29:13Z</dcterms:created>
  <dcterms:modified xsi:type="dcterms:W3CDTF">2024-06-04T19:18:51Z</dcterms:modified>
</cp:coreProperties>
</file>